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703" r:id="rId2"/>
    <p:sldId id="811" r:id="rId3"/>
    <p:sldId id="812" r:id="rId4"/>
    <p:sldId id="813" r:id="rId5"/>
    <p:sldId id="814" r:id="rId6"/>
    <p:sldId id="823" r:id="rId7"/>
    <p:sldId id="824" r:id="rId8"/>
    <p:sldId id="825" r:id="rId9"/>
    <p:sldId id="826" r:id="rId10"/>
    <p:sldId id="827" r:id="rId11"/>
    <p:sldId id="828" r:id="rId12"/>
    <p:sldId id="829" r:id="rId13"/>
    <p:sldId id="830" r:id="rId14"/>
    <p:sldId id="831" r:id="rId15"/>
    <p:sldId id="832" r:id="rId16"/>
    <p:sldId id="833" r:id="rId17"/>
    <p:sldId id="834" r:id="rId18"/>
    <p:sldId id="835" r:id="rId19"/>
    <p:sldId id="836" r:id="rId20"/>
    <p:sldId id="837" r:id="rId21"/>
    <p:sldId id="838" r:id="rId22"/>
    <p:sldId id="722" r:id="rId23"/>
    <p:sldId id="747" r:id="rId24"/>
    <p:sldId id="765" r:id="rId25"/>
    <p:sldId id="772" r:id="rId26"/>
    <p:sldId id="773" r:id="rId27"/>
    <p:sldId id="766" r:id="rId28"/>
    <p:sldId id="770" r:id="rId29"/>
    <p:sldId id="767" r:id="rId30"/>
    <p:sldId id="726" r:id="rId31"/>
    <p:sldId id="714" r:id="rId32"/>
    <p:sldId id="711" r:id="rId33"/>
    <p:sldId id="718" r:id="rId34"/>
    <p:sldId id="710" r:id="rId35"/>
    <p:sldId id="715" r:id="rId36"/>
    <p:sldId id="716" r:id="rId37"/>
    <p:sldId id="717" r:id="rId38"/>
    <p:sldId id="719" r:id="rId39"/>
    <p:sldId id="732" r:id="rId40"/>
    <p:sldId id="720" r:id="rId41"/>
    <p:sldId id="721" r:id="rId42"/>
    <p:sldId id="712" r:id="rId43"/>
    <p:sldId id="731" r:id="rId44"/>
    <p:sldId id="755" r:id="rId45"/>
    <p:sldId id="742" r:id="rId46"/>
    <p:sldId id="734" r:id="rId47"/>
    <p:sldId id="735" r:id="rId48"/>
    <p:sldId id="743" r:id="rId49"/>
    <p:sldId id="744" r:id="rId50"/>
    <p:sldId id="745" r:id="rId51"/>
    <p:sldId id="775" r:id="rId52"/>
    <p:sldId id="776" r:id="rId53"/>
    <p:sldId id="262" r:id="rId54"/>
    <p:sldId id="723" r:id="rId55"/>
    <p:sldId id="736" r:id="rId56"/>
    <p:sldId id="737" r:id="rId57"/>
    <p:sldId id="756" r:id="rId58"/>
    <p:sldId id="738" r:id="rId59"/>
    <p:sldId id="774" r:id="rId60"/>
    <p:sldId id="759" r:id="rId61"/>
    <p:sldId id="263" r:id="rId62"/>
    <p:sldId id="264" r:id="rId63"/>
    <p:sldId id="258" r:id="rId64"/>
    <p:sldId id="259" r:id="rId65"/>
    <p:sldId id="265" r:id="rId66"/>
    <p:sldId id="740" r:id="rId67"/>
    <p:sldId id="760" r:id="rId68"/>
    <p:sldId id="771" r:id="rId69"/>
    <p:sldId id="746" r:id="rId70"/>
    <p:sldId id="839" r:id="rId71"/>
    <p:sldId id="704" r:id="rId7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0000"/>
    <a:srgbClr val="D93238"/>
    <a:srgbClr val="FFFF00"/>
    <a:srgbClr val="C0C0C0"/>
    <a:srgbClr val="B2B2B2"/>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2" d="100"/>
          <a:sy n="72" d="100"/>
        </p:scale>
        <p:origin x="2196"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5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endParaRPr lang="en-US"/>
          </a:p>
        </p:txBody>
      </p:sp>
      <p:sp>
        <p:nvSpPr>
          <p:cNvPr id="3891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smtClean="0"/>
            </a:lvl1pPr>
          </a:lstStyle>
          <a:p>
            <a:pPr>
              <a:defRPr/>
            </a:pPr>
            <a:endParaRPr lang="en-US"/>
          </a:p>
        </p:txBody>
      </p:sp>
      <p:sp>
        <p:nvSpPr>
          <p:cNvPr id="3891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AC13CD5B-0204-4720-83B2-D048B1B9000A}" type="slidenum">
              <a:rPr lang="en-US"/>
              <a:pPr>
                <a:defRPr/>
              </a:pPr>
              <a:t>‹#›</a:t>
            </a:fld>
            <a:endParaRPr lang="en-US"/>
          </a:p>
        </p:txBody>
      </p:sp>
    </p:spTree>
    <p:extLst>
      <p:ext uri="{BB962C8B-B14F-4D97-AF65-F5344CB8AC3E}">
        <p14:creationId xmlns:p14="http://schemas.microsoft.com/office/powerpoint/2010/main" val="293122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04094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65576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9911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47552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3397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926080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450612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880311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3CD5B-0204-4720-83B2-D048B1B9000A}" type="slidenum">
              <a:rPr lang="en-US" smtClean="0"/>
              <a:pPr>
                <a:defRPr/>
              </a:pPr>
              <a:t>17</a:t>
            </a:fld>
            <a:endParaRPr lang="en-US"/>
          </a:p>
        </p:txBody>
      </p:sp>
    </p:spTree>
    <p:extLst>
      <p:ext uri="{BB962C8B-B14F-4D97-AF65-F5344CB8AC3E}">
        <p14:creationId xmlns:p14="http://schemas.microsoft.com/office/powerpoint/2010/main" val="2394746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3CD5B-0204-4720-83B2-D048B1B9000A}" type="slidenum">
              <a:rPr lang="en-US" smtClean="0"/>
              <a:pPr>
                <a:defRPr/>
              </a:pPr>
              <a:t>18</a:t>
            </a:fld>
            <a:endParaRPr lang="en-US"/>
          </a:p>
        </p:txBody>
      </p:sp>
    </p:spTree>
    <p:extLst>
      <p:ext uri="{BB962C8B-B14F-4D97-AF65-F5344CB8AC3E}">
        <p14:creationId xmlns:p14="http://schemas.microsoft.com/office/powerpoint/2010/main" val="293540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953D689-CD45-4F21-BEA0-4C7B37C3FE38}" type="slidenum">
              <a:rPr smtClean="0"/>
              <a:pPr/>
              <a:t>19</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4872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66622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A61E4D-051C-4239-814C-9B0BEAB7A21E}" type="slidenum">
              <a:rPr smtClean="0"/>
              <a:pPr/>
              <a:t>20</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2607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39911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 – </a:t>
            </a:r>
            <a:r>
              <a:rPr lang="en-US" dirty="0"/>
              <a:t>I removed the arrows</a:t>
            </a:r>
            <a:r>
              <a:rPr lang="en-US" baseline="0" dirty="0"/>
              <a:t> pointing to missing marker lanes and the </a:t>
            </a:r>
            <a:r>
              <a:rPr lang="en-US" baseline="0"/>
              <a:t>grouping signs.</a:t>
            </a:r>
            <a:endParaRPr lang="en-US" dirty="0"/>
          </a:p>
        </p:txBody>
      </p:sp>
      <p:sp>
        <p:nvSpPr>
          <p:cNvPr id="4" name="Slide Number Placeholder 3"/>
          <p:cNvSpPr>
            <a:spLocks noGrp="1"/>
          </p:cNvSpPr>
          <p:nvPr>
            <p:ph type="sldNum" sz="quarter" idx="10"/>
          </p:nvPr>
        </p:nvSpPr>
        <p:spPr/>
        <p:txBody>
          <a:bodyPr/>
          <a:lstStyle/>
          <a:p>
            <a:fld id="{DB1FDC02-061C-4E08-BEFB-096A01114558}" type="slidenum">
              <a:rPr lang="en-US" smtClean="0"/>
              <a:t>26</a:t>
            </a:fld>
            <a:endParaRPr lang="en-US"/>
          </a:p>
        </p:txBody>
      </p:sp>
    </p:spTree>
    <p:extLst>
      <p:ext uri="{BB962C8B-B14F-4D97-AF65-F5344CB8AC3E}">
        <p14:creationId xmlns:p14="http://schemas.microsoft.com/office/powerpoint/2010/main" val="408673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385660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565549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Image of </a:t>
            </a:r>
            <a:r>
              <a:rPr lang="en-US" sz="1200" kern="1200" dirty="0">
                <a:solidFill>
                  <a:schemeClr val="tx1"/>
                </a:solidFill>
                <a:latin typeface="+mn-lt"/>
                <a:ea typeface="+mn-ea"/>
                <a:cs typeface="+mn-cs"/>
              </a:rPr>
              <a:t>total internal reflection fluorescence (TIRF) , f</a:t>
            </a:r>
            <a:r>
              <a:rPr lang="en-US" dirty="0"/>
              <a:t> </a:t>
            </a:r>
            <a:r>
              <a:rPr lang="en-US" sz="1200" kern="1200" dirty="0">
                <a:solidFill>
                  <a:schemeClr val="tx1"/>
                </a:solidFill>
                <a:latin typeface="+mn-lt"/>
                <a:ea typeface="+mn-ea"/>
                <a:cs typeface="+mn-cs"/>
              </a:rPr>
              <a:t>Neonatal rat ventricular </a:t>
            </a:r>
            <a:r>
              <a:rPr lang="en-US" sz="1200" kern="1200" dirty="0" err="1">
                <a:solidFill>
                  <a:schemeClr val="tx1"/>
                </a:solidFill>
                <a:latin typeface="+mn-lt"/>
                <a:ea typeface="+mn-ea"/>
                <a:cs typeface="+mn-cs"/>
              </a:rPr>
              <a:t>myocytes</a:t>
            </a:r>
            <a:r>
              <a:rPr lang="en-US" dirty="0"/>
              <a:t> or </a:t>
            </a:r>
            <a:r>
              <a:rPr lang="en-US" sz="1200" kern="1200" dirty="0">
                <a:solidFill>
                  <a:schemeClr val="tx1"/>
                </a:solidFill>
                <a:latin typeface="+mn-lt"/>
                <a:ea typeface="+mn-ea"/>
                <a:cs typeface="+mn-cs"/>
              </a:rPr>
              <a:t>stained for PKP2</a:t>
            </a:r>
            <a:r>
              <a:rPr lang="en-US" dirty="0"/>
              <a:t>, </a:t>
            </a:r>
            <a:r>
              <a:rPr lang="en-US" sz="1200" kern="1200" dirty="0">
                <a:solidFill>
                  <a:schemeClr val="tx1"/>
                </a:solidFill>
                <a:latin typeface="+mn-lt"/>
                <a:ea typeface="+mn-ea"/>
                <a:cs typeface="+mn-cs"/>
              </a:rPr>
              <a:t>total internal reflection fluorescence (TIRF) </a:t>
            </a:r>
            <a:r>
              <a:rPr lang="en-US" dirty="0"/>
              <a:t> TIRF of an</a:t>
            </a:r>
            <a:r>
              <a:rPr lang="en-US" baseline="0" dirty="0"/>
              <a:t> </a:t>
            </a:r>
            <a:r>
              <a:rPr lang="en-US" baseline="0" dirty="0" err="1"/>
              <a:t>in</a:t>
            </a:r>
            <a:r>
              <a:rPr lang="en-US" dirty="0" err="1"/>
              <a:t>image</a:t>
            </a:r>
            <a:r>
              <a:rPr lang="en-US" baseline="0" dirty="0"/>
              <a:t> created from </a:t>
            </a:r>
            <a:r>
              <a:rPr lang="en-US" dirty="0"/>
              <a:t>Example Image, TIRF image</a:t>
            </a:r>
            <a:r>
              <a:rPr lang="en-US" baseline="0" dirty="0"/>
              <a:t> created from projection of 2000 frames</a:t>
            </a:r>
          </a:p>
          <a:p>
            <a:r>
              <a:rPr lang="en-US" dirty="0" err="1"/>
              <a:t>dSTORM</a:t>
            </a:r>
            <a:r>
              <a:rPr lang="en-US" baseline="0" dirty="0"/>
              <a:t> image – 20 nm resolution</a:t>
            </a:r>
          </a:p>
          <a:p>
            <a:r>
              <a:rPr lang="en-US" baseline="0" dirty="0"/>
              <a:t>Axial resolution ~ 150 nm (TIRF or </a:t>
            </a:r>
            <a:r>
              <a:rPr lang="en-US" baseline="0" dirty="0" err="1"/>
              <a:t>HiLO</a:t>
            </a:r>
            <a:r>
              <a:rPr lang="en-US" baseline="0" dirty="0"/>
              <a:t>)</a:t>
            </a:r>
            <a:endParaRPr lang="en-US" dirty="0"/>
          </a:p>
        </p:txBody>
      </p:sp>
      <p:sp>
        <p:nvSpPr>
          <p:cNvPr id="4" name="Slide Number Placeholder 3"/>
          <p:cNvSpPr>
            <a:spLocks noGrp="1"/>
          </p:cNvSpPr>
          <p:nvPr>
            <p:ph type="sldNum" sz="quarter" idx="10"/>
          </p:nvPr>
        </p:nvSpPr>
        <p:spPr/>
        <p:txBody>
          <a:bodyPr/>
          <a:lstStyle/>
          <a:p>
            <a:fld id="{45F97DF5-4EE6-4F88-942C-B80F835D7B0B}" type="slidenum">
              <a:rPr lang="en-US" smtClean="0"/>
              <a:t>53</a:t>
            </a:fld>
            <a:endParaRPr lang="en-US"/>
          </a:p>
        </p:txBody>
      </p:sp>
    </p:spTree>
    <p:extLst>
      <p:ext uri="{BB962C8B-B14F-4D97-AF65-F5344CB8AC3E}">
        <p14:creationId xmlns:p14="http://schemas.microsoft.com/office/powerpoint/2010/main" val="3958910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38</a:t>
            </a:r>
          </a:p>
        </p:txBody>
      </p:sp>
      <p:sp>
        <p:nvSpPr>
          <p:cNvPr id="4" name="Slide Number Placeholder 3"/>
          <p:cNvSpPr>
            <a:spLocks noGrp="1"/>
          </p:cNvSpPr>
          <p:nvPr>
            <p:ph type="sldNum" sz="quarter" idx="10"/>
          </p:nvPr>
        </p:nvSpPr>
        <p:spPr/>
        <p:txBody>
          <a:bodyPr/>
          <a:lstStyle/>
          <a:p>
            <a:fld id="{DB1FDC02-061C-4E08-BEFB-096A01114558}" type="slidenum">
              <a:rPr lang="en-US" smtClean="0"/>
              <a:t>59</a:t>
            </a:fld>
            <a:endParaRPr lang="en-US"/>
          </a:p>
        </p:txBody>
      </p:sp>
    </p:spTree>
    <p:extLst>
      <p:ext uri="{BB962C8B-B14F-4D97-AF65-F5344CB8AC3E}">
        <p14:creationId xmlns:p14="http://schemas.microsoft.com/office/powerpoint/2010/main" val="62234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707474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letter size</a:t>
            </a:r>
          </a:p>
        </p:txBody>
      </p:sp>
      <p:sp>
        <p:nvSpPr>
          <p:cNvPr id="4" name="Slide Number Placeholder 3"/>
          <p:cNvSpPr>
            <a:spLocks noGrp="1"/>
          </p:cNvSpPr>
          <p:nvPr>
            <p:ph type="sldNum" sz="quarter" idx="10"/>
          </p:nvPr>
        </p:nvSpPr>
        <p:spPr/>
        <p:txBody>
          <a:bodyPr/>
          <a:lstStyle/>
          <a:p>
            <a:fld id="{F023492F-D4D4-B94F-AE6F-57AB7ABFFDC9}" type="slidenum">
              <a:rPr lang="en-US" smtClean="0"/>
              <a:t>62</a:t>
            </a:fld>
            <a:endParaRPr lang="en-US"/>
          </a:p>
        </p:txBody>
      </p:sp>
    </p:spTree>
    <p:extLst>
      <p:ext uri="{BB962C8B-B14F-4D97-AF65-F5344CB8AC3E}">
        <p14:creationId xmlns:p14="http://schemas.microsoft.com/office/powerpoint/2010/main" val="3961533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of Super resolution image, and explain what kind of questions we can answer like protein-protein interaction but studying co-localization.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you cannot tell whether they are random or not. Give two examples of two highly dense images both are random but one has more overlaps because there is more red. and give the IF s for the two same images, we have created a new measure obtained by modeling cluster interactions.</a:t>
            </a:r>
            <a:endParaRPr lang="en-US" dirty="0"/>
          </a:p>
        </p:txBody>
      </p:sp>
      <p:sp>
        <p:nvSpPr>
          <p:cNvPr id="4" name="Slide Number Placeholder 3"/>
          <p:cNvSpPr>
            <a:spLocks noGrp="1"/>
          </p:cNvSpPr>
          <p:nvPr>
            <p:ph type="sldNum" sz="quarter" idx="10"/>
          </p:nvPr>
        </p:nvSpPr>
        <p:spPr/>
        <p:txBody>
          <a:bodyPr/>
          <a:lstStyle/>
          <a:p>
            <a:fld id="{F023492F-D4D4-B94F-AE6F-57AB7ABFFDC9}" type="slidenum">
              <a:rPr lang="en-US" smtClean="0"/>
              <a:t>63</a:t>
            </a:fld>
            <a:endParaRPr lang="en-US"/>
          </a:p>
        </p:txBody>
      </p:sp>
    </p:spTree>
    <p:extLst>
      <p:ext uri="{BB962C8B-B14F-4D97-AF65-F5344CB8AC3E}">
        <p14:creationId xmlns:p14="http://schemas.microsoft.com/office/powerpoint/2010/main" val="4119574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70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088299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71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5114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3791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11858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9205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55129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29F3B-D01A-4B80-A8AA-042D9B801E04}" type="slidenum">
              <a:rPr lang="en-US"/>
              <a:pPr>
                <a:defRPr/>
              </a:pPr>
              <a:t>‹#›</a:t>
            </a:fld>
            <a:endParaRPr lang="en-US"/>
          </a:p>
        </p:txBody>
      </p:sp>
    </p:spTree>
  </p:cSld>
  <p:clrMapOvr>
    <a:masterClrMapping/>
  </p:clrMapOvr>
  <p:transition spd="med">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F0A88-CA53-4CDF-BD0E-AEFA1A4188C2}" type="slidenum">
              <a:rPr lang="en-US"/>
              <a:pPr>
                <a:defRPr/>
              </a:pPr>
              <a:t>‹#›</a:t>
            </a:fld>
            <a:endParaRPr lang="en-US"/>
          </a:p>
        </p:txBody>
      </p:sp>
    </p:spTree>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DBD66-EED6-42EB-94C7-BD851A0A3198}" type="slidenum">
              <a:rPr lang="en-US"/>
              <a:pPr>
                <a:defRPr/>
              </a:pPr>
              <a:t>‹#›</a:t>
            </a:fld>
            <a:endParaRPr lang="en-US"/>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2B8B15-0084-42EB-8715-D2F062325CD0}" type="slidenum">
              <a:rPr lang="en-US"/>
              <a:pPr>
                <a:defRPr/>
              </a:pPr>
              <a:t>‹#›</a:t>
            </a:fld>
            <a:endParaRPr lang="en-US"/>
          </a:p>
        </p:txBody>
      </p:sp>
    </p:spTree>
  </p:cSld>
  <p:clrMapOvr>
    <a:masterClrMapping/>
  </p:clrMapOvr>
  <p:transition spd="med">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5B6AD-6D13-4D0F-BE32-D19F4AD572C9}" type="slidenum">
              <a:rPr lang="en-US"/>
              <a:pPr>
                <a:defRPr/>
              </a:pPr>
              <a:t>‹#›</a:t>
            </a:fld>
            <a:endParaRPr lang="en-US"/>
          </a:p>
        </p:txBody>
      </p:sp>
    </p:spTree>
  </p:cSld>
  <p:clrMapOvr>
    <a:masterClrMapping/>
  </p:clrMapOvr>
  <p:transition spd="med">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87EF72-7CC2-4747-B68E-56B373F3127B}" type="slidenum">
              <a:rPr lang="en-US"/>
              <a:pPr>
                <a:defRPr/>
              </a:pPr>
              <a:t>‹#›</a:t>
            </a:fld>
            <a:endParaRPr lang="en-US"/>
          </a:p>
        </p:txBody>
      </p:sp>
    </p:spTree>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183AAD-AE39-479E-9858-7571DD73F42B}" type="slidenum">
              <a:rPr lang="en-US"/>
              <a:pPr>
                <a:defRPr/>
              </a:pPr>
              <a:t>‹#›</a:t>
            </a:fld>
            <a:endParaRPr lang="en-US"/>
          </a:p>
        </p:txBody>
      </p:sp>
    </p:spTree>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B07A6F-EA16-4453-8E0C-7AA46D4B2064}" type="slidenum">
              <a:rPr lang="en-US"/>
              <a:pPr>
                <a:defRPr/>
              </a:pPr>
              <a:t>‹#›</a:t>
            </a:fld>
            <a:endParaRPr lang="en-US"/>
          </a:p>
        </p:txBody>
      </p:sp>
    </p:spTree>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AB9930-B101-4AC6-923D-3FCAA5E31241}" type="slidenum">
              <a:rPr lang="en-US"/>
              <a:pPr>
                <a:defRPr/>
              </a:pPr>
              <a:t>‹#›</a:t>
            </a:fld>
            <a:endParaRPr lang="en-US"/>
          </a:p>
        </p:txBody>
      </p:sp>
    </p:spTree>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3C32E6-3812-4755-AB7A-4D138666BF18}" type="slidenum">
              <a:rPr lang="en-US"/>
              <a:pPr>
                <a:defRPr/>
              </a:pPr>
              <a:t>‹#›</a:t>
            </a:fld>
            <a:endParaRPr lang="en-US"/>
          </a:p>
        </p:txBody>
      </p:sp>
    </p:spTree>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AD04B0-D64B-4FE2-A4FF-56CAA9D3408D}" type="slidenum">
              <a:rPr lang="en-US"/>
              <a:pPr>
                <a:defRPr/>
              </a:pPr>
              <a:t>‹#›</a:t>
            </a:fld>
            <a:endParaRPr lang="en-US"/>
          </a:p>
        </p:txBody>
      </p:sp>
    </p:spTree>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0DD0022-3B45-45DA-9188-8BBB775384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33.png"/><Relationship Id="rId9" Type="http://schemas.openxmlformats.org/officeDocument/2006/relationships/image" Target="../media/image48.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5.xml"/><Relationship Id="rId7" Type="http://schemas.openxmlformats.org/officeDocument/2006/relationships/image" Target="../media/image5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5.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8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88.png"/><Relationship Id="rId3" Type="http://schemas.openxmlformats.org/officeDocument/2006/relationships/image" Target="../media/image109.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05.png"/><Relationship Id="rId5" Type="http://schemas.openxmlformats.org/officeDocument/2006/relationships/image" Target="../media/image111.png"/><Relationship Id="rId10" Type="http://schemas.openxmlformats.org/officeDocument/2006/relationships/image" Target="../media/image104.png"/><Relationship Id="rId4" Type="http://schemas.openxmlformats.org/officeDocument/2006/relationships/image" Target="../media/image110.png"/><Relationship Id="rId9" Type="http://schemas.openxmlformats.org/officeDocument/2006/relationships/image" Target="../media/image103.png"/><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8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13.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88.png"/><Relationship Id="rId18" Type="http://schemas.openxmlformats.org/officeDocument/2006/relationships/image" Target="../media/image122.png"/><Relationship Id="rId3"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21.png"/><Relationship Id="rId2" Type="http://schemas.openxmlformats.org/officeDocument/2006/relationships/notesSlide" Target="../notesSlides/notesSlide31.xml"/><Relationship Id="rId16"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05.png"/><Relationship Id="rId5" Type="http://schemas.openxmlformats.org/officeDocument/2006/relationships/image" Target="../media/image117.png"/><Relationship Id="rId15" Type="http://schemas.openxmlformats.org/officeDocument/2006/relationships/image" Target="../media/image119.png"/><Relationship Id="rId10" Type="http://schemas.openxmlformats.org/officeDocument/2006/relationships/image" Target="../media/image104.png"/><Relationship Id="rId4" Type="http://schemas.openxmlformats.org/officeDocument/2006/relationships/image" Target="../media/image116.png"/><Relationship Id="rId9" Type="http://schemas.openxmlformats.org/officeDocument/2006/relationships/image" Target="../media/image103.pn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07.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33.xml"/><Relationship Id="rId16"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25.png"/><Relationship Id="rId5" Type="http://schemas.openxmlformats.org/officeDocument/2006/relationships/image" Target="../media/image103.png"/><Relationship Id="rId15" Type="http://schemas.openxmlformats.org/officeDocument/2006/relationships/image" Target="../media/image129.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88.png"/><Relationship Id="rId1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34.xml"/><Relationship Id="rId16"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33.png"/><Relationship Id="rId5" Type="http://schemas.openxmlformats.org/officeDocument/2006/relationships/image" Target="../media/image103.png"/><Relationship Id="rId15" Type="http://schemas.openxmlformats.org/officeDocument/2006/relationships/image" Target="../media/image137.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88.png"/><Relationship Id="rId1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41.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8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42.png"/><Relationship Id="rId9"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49.tiff"/></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gif"/><Relationship Id="rId5" Type="http://schemas.openxmlformats.org/officeDocument/2006/relationships/image" Target="../media/image158.jpe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4.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65.tiff"/><Relationship Id="rId4" Type="http://schemas.openxmlformats.org/officeDocument/2006/relationships/image" Target="../media/image164.tiff"/></Relationships>
</file>

<file path=ppt/slides/_rels/slide56.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67.tiff"/><Relationship Id="rId5" Type="http://schemas.openxmlformats.org/officeDocument/2006/relationships/image" Target="../media/image166.tiff"/><Relationship Id="rId4" Type="http://schemas.openxmlformats.org/officeDocument/2006/relationships/image" Target="../media/image165.tiff"/></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68.tiff"/></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notesSlide" Target="../notesSlides/notesSlide51.xml"/><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6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6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93.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4.png"/><Relationship Id="rId4"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24384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Signal processing</a:t>
            </a:r>
          </a:p>
        </p:txBody>
      </p:sp>
      <p:sp>
        <p:nvSpPr>
          <p:cNvPr id="3098" name="Line 88"/>
          <p:cNvSpPr>
            <a:spLocks noChangeShapeType="1"/>
          </p:cNvSpPr>
          <p:nvPr/>
        </p:nvSpPr>
        <p:spPr bwMode="auto">
          <a:xfrm>
            <a:off x="609600" y="3276600"/>
            <a:ext cx="7924800" cy="0"/>
          </a:xfrm>
          <a:prstGeom prst="line">
            <a:avLst/>
          </a:prstGeom>
          <a:noFill/>
          <a:ln w="31750">
            <a:solidFill>
              <a:srgbClr val="CC3300"/>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Model of data</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5" name="Rectangle 4"/>
          <p:cNvSpPr/>
          <p:nvPr/>
        </p:nvSpPr>
        <p:spPr>
          <a:xfrm>
            <a:off x="1981200" y="4362271"/>
            <a:ext cx="5486400" cy="1200329"/>
          </a:xfrm>
          <a:prstGeom prst="rect">
            <a:avLst/>
          </a:prstGeom>
        </p:spPr>
        <p:txBody>
          <a:bodyPr wrap="square">
            <a:spAutoFit/>
          </a:bodyPr>
          <a:lstStyle/>
          <a:p>
            <a:r>
              <a:rPr lang="fr-FR" dirty="0">
                <a:latin typeface="Courier New" pitchFamily="49" charset="0"/>
                <a:cs typeface="Courier New" pitchFamily="49" charset="0"/>
              </a:rPr>
              <a:t>points=1000</a:t>
            </a:r>
          </a:p>
          <a:p>
            <a:r>
              <a:rPr lang="fr-FR" dirty="0">
                <a:latin typeface="Courier New" pitchFamily="49" charset="0"/>
                <a:cs typeface="Courier New" pitchFamily="49" charset="0"/>
              </a:rPr>
              <a:t>x = </a:t>
            </a:r>
            <a:r>
              <a:rPr lang="fr-FR" dirty="0" err="1">
                <a:latin typeface="Courier New" pitchFamily="49" charset="0"/>
                <a:cs typeface="Courier New" pitchFamily="49" charset="0"/>
              </a:rPr>
              <a:t>linspace</a:t>
            </a:r>
            <a:r>
              <a:rPr lang="fr-FR" dirty="0">
                <a:latin typeface="Courier New" pitchFamily="49" charset="0"/>
                <a:cs typeface="Courier New" pitchFamily="49" charset="0"/>
              </a:rPr>
              <a:t>(-1,1,points)</a:t>
            </a:r>
          </a:p>
          <a:p>
            <a:r>
              <a:rPr lang="fr-FR" dirty="0">
                <a:latin typeface="Courier New" pitchFamily="49" charset="0"/>
                <a:cs typeface="Courier New" pitchFamily="49" charset="0"/>
              </a:rPr>
              <a:t>y=noise*</a:t>
            </a:r>
            <a:r>
              <a:rPr lang="fr-FR" dirty="0" err="1">
                <a:latin typeface="Courier New" pitchFamily="49" charset="0"/>
                <a:cs typeface="Courier New" pitchFamily="49" charset="0"/>
              </a:rPr>
              <a:t>random.normal</a:t>
            </a:r>
            <a:r>
              <a:rPr lang="fr-FR" dirty="0">
                <a:latin typeface="Courier New" pitchFamily="49" charset="0"/>
                <a:cs typeface="Courier New" pitchFamily="49" charset="0"/>
              </a:rPr>
              <a:t>(size=</a:t>
            </a:r>
            <a:r>
              <a:rPr lang="fr-FR" dirty="0" err="1">
                <a:latin typeface="Courier New" pitchFamily="49" charset="0"/>
                <a:cs typeface="Courier New" pitchFamily="49" charset="0"/>
              </a:rPr>
              <a:t>len</a:t>
            </a:r>
            <a:r>
              <a:rPr lang="fr-FR" dirty="0">
                <a:latin typeface="Courier New" pitchFamily="49" charset="0"/>
                <a:cs typeface="Courier New" pitchFamily="49" charset="0"/>
              </a:rPr>
              <a:t>(x))</a:t>
            </a:r>
          </a:p>
          <a:p>
            <a:r>
              <a:rPr lang="fr-FR" dirty="0">
                <a:latin typeface="Courier New" pitchFamily="49" charset="0"/>
                <a:cs typeface="Courier New" pitchFamily="49" charset="0"/>
              </a:rPr>
              <a:t>y+=signal*</a:t>
            </a:r>
            <a:r>
              <a:rPr lang="fr-FR" dirty="0" err="1">
                <a:latin typeface="Courier New" pitchFamily="49" charset="0"/>
                <a:cs typeface="Courier New" pitchFamily="49" charset="0"/>
              </a:rPr>
              <a:t>gaussian</a:t>
            </a:r>
            <a:r>
              <a:rPr lang="fr-FR" dirty="0">
                <a:latin typeface="Courier New" pitchFamily="49" charset="0"/>
                <a:cs typeface="Courier New" pitchFamily="49" charset="0"/>
              </a:rPr>
              <a:t>(x,0,0.01)</a:t>
            </a:r>
            <a:endParaRPr lang="en-US" dirty="0">
              <a:latin typeface="Courier New" pitchFamily="49" charset="0"/>
              <a:cs typeface="Courier New" pitchFamily="49" charset="0"/>
            </a:endParaRPr>
          </a:p>
        </p:txBody>
      </p:sp>
      <p:sp>
        <p:nvSpPr>
          <p:cNvPr id="9" name="Rectangle 8"/>
          <p:cNvSpPr/>
          <p:nvPr/>
        </p:nvSpPr>
        <p:spPr>
          <a:xfrm>
            <a:off x="1371600" y="773668"/>
            <a:ext cx="1905000" cy="369332"/>
          </a:xfrm>
          <a:prstGeom prst="rect">
            <a:avLst/>
          </a:prstGeom>
        </p:spPr>
        <p:txBody>
          <a:bodyPr wrap="square">
            <a:spAutoFit/>
          </a:bodyPr>
          <a:lstStyle/>
          <a:p>
            <a:r>
              <a:rPr lang="fr-FR" dirty="0">
                <a:latin typeface="+mn-lt"/>
                <a:cs typeface="Courier New" pitchFamily="49" charset="0"/>
              </a:rPr>
              <a:t>S/N=1</a:t>
            </a:r>
            <a:endParaRPr lang="en-US" dirty="0">
              <a:latin typeface="+mn-lt"/>
              <a:cs typeface="Courier New" pitchFamily="49" charset="0"/>
            </a:endParaRPr>
          </a:p>
        </p:txBody>
      </p:sp>
      <p:sp>
        <p:nvSpPr>
          <p:cNvPr id="10" name="Rectangle 9"/>
          <p:cNvSpPr/>
          <p:nvPr/>
        </p:nvSpPr>
        <p:spPr>
          <a:xfrm>
            <a:off x="4114800" y="773668"/>
            <a:ext cx="1905000" cy="369332"/>
          </a:xfrm>
          <a:prstGeom prst="rect">
            <a:avLst/>
          </a:prstGeom>
        </p:spPr>
        <p:txBody>
          <a:bodyPr wrap="square">
            <a:spAutoFit/>
          </a:bodyPr>
          <a:lstStyle/>
          <a:p>
            <a:r>
              <a:rPr lang="fr-FR" dirty="0">
                <a:latin typeface="+mn-lt"/>
                <a:cs typeface="Courier New" pitchFamily="49" charset="0"/>
              </a:rPr>
              <a:t>S/N=2</a:t>
            </a:r>
            <a:endParaRPr lang="en-US" dirty="0">
              <a:latin typeface="+mn-lt"/>
              <a:cs typeface="Courier New" pitchFamily="49" charset="0"/>
            </a:endParaRPr>
          </a:p>
        </p:txBody>
      </p:sp>
      <p:sp>
        <p:nvSpPr>
          <p:cNvPr id="14" name="Rectangle 13"/>
          <p:cNvSpPr/>
          <p:nvPr/>
        </p:nvSpPr>
        <p:spPr>
          <a:xfrm>
            <a:off x="7010400" y="773668"/>
            <a:ext cx="1905000" cy="369332"/>
          </a:xfrm>
          <a:prstGeom prst="rect">
            <a:avLst/>
          </a:prstGeom>
        </p:spPr>
        <p:txBody>
          <a:bodyPr wrap="square">
            <a:spAutoFit/>
          </a:bodyPr>
          <a:lstStyle/>
          <a:p>
            <a:r>
              <a:rPr lang="fr-FR" dirty="0">
                <a:latin typeface="+mn-lt"/>
                <a:cs typeface="Courier New" pitchFamily="49" charset="0"/>
              </a:rPr>
              <a:t>S/N=4</a:t>
            </a:r>
            <a:endParaRPr lang="en-US" dirty="0">
              <a:latin typeface="+mn-lt"/>
              <a:cs typeface="Courier New" pitchFamily="49" charset="0"/>
            </a:endParaRPr>
          </a:p>
        </p:txBody>
      </p:sp>
      <p:pic>
        <p:nvPicPr>
          <p:cNvPr id="243713" name="Picture 1" descr="C:\Users\fenyo\Desktop\peak_model_SN=1.0.png"/>
          <p:cNvPicPr>
            <a:picLocks noChangeAspect="1" noChangeArrowheads="1"/>
          </p:cNvPicPr>
          <p:nvPr/>
        </p:nvPicPr>
        <p:blipFill>
          <a:blip r:embed="rId3" cstate="print"/>
          <a:srcRect/>
          <a:stretch>
            <a:fillRect/>
          </a:stretch>
        </p:blipFill>
        <p:spPr bwMode="auto">
          <a:xfrm>
            <a:off x="381000" y="1219200"/>
            <a:ext cx="2860950" cy="2743200"/>
          </a:xfrm>
          <a:prstGeom prst="rect">
            <a:avLst/>
          </a:prstGeom>
          <a:noFill/>
        </p:spPr>
      </p:pic>
      <p:pic>
        <p:nvPicPr>
          <p:cNvPr id="243714" name="Picture 2" descr="C:\Users\fenyo\Desktop\peak_model_SN=2.0.png"/>
          <p:cNvPicPr>
            <a:picLocks noChangeAspect="1" noChangeArrowheads="1"/>
          </p:cNvPicPr>
          <p:nvPr/>
        </p:nvPicPr>
        <p:blipFill>
          <a:blip r:embed="rId4" cstate="print"/>
          <a:srcRect/>
          <a:stretch>
            <a:fillRect/>
          </a:stretch>
        </p:blipFill>
        <p:spPr bwMode="auto">
          <a:xfrm>
            <a:off x="3161610" y="1219200"/>
            <a:ext cx="2858190" cy="2743200"/>
          </a:xfrm>
          <a:prstGeom prst="rect">
            <a:avLst/>
          </a:prstGeom>
          <a:noFill/>
        </p:spPr>
      </p:pic>
      <p:pic>
        <p:nvPicPr>
          <p:cNvPr id="243715" name="Picture 3" descr="C:\Users\fenyo\Desktop\peak_model_SN=4.0.png"/>
          <p:cNvPicPr>
            <a:picLocks noChangeAspect="1" noChangeArrowheads="1"/>
          </p:cNvPicPr>
          <p:nvPr/>
        </p:nvPicPr>
        <p:blipFill>
          <a:blip r:embed="rId5" cstate="print"/>
          <a:srcRect/>
          <a:stretch>
            <a:fillRect/>
          </a:stretch>
        </p:blipFill>
        <p:spPr bwMode="auto">
          <a:xfrm>
            <a:off x="6019800" y="1219200"/>
            <a:ext cx="2858190" cy="2743200"/>
          </a:xfrm>
          <a:prstGeom prst="rect">
            <a:avLst/>
          </a:prstGeom>
          <a:noFill/>
        </p:spPr>
      </p:pic>
    </p:spTree>
    <p:extLst>
      <p:ext uri="{BB962C8B-B14F-4D97-AF65-F5344CB8AC3E}">
        <p14:creationId xmlns:p14="http://schemas.microsoft.com/office/powerpoint/2010/main" val="363925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Detection method</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9" name="Rectangle 8"/>
          <p:cNvSpPr/>
          <p:nvPr/>
        </p:nvSpPr>
        <p:spPr>
          <a:xfrm>
            <a:off x="1295400" y="773668"/>
            <a:ext cx="1905000" cy="369332"/>
          </a:xfrm>
          <a:prstGeom prst="rect">
            <a:avLst/>
          </a:prstGeom>
        </p:spPr>
        <p:txBody>
          <a:bodyPr wrap="square">
            <a:spAutoFit/>
          </a:bodyPr>
          <a:lstStyle/>
          <a:p>
            <a:r>
              <a:rPr lang="fr-FR" dirty="0">
                <a:latin typeface="+mn-lt"/>
                <a:cs typeface="Courier New" pitchFamily="49" charset="0"/>
              </a:rPr>
              <a:t>S/N=1</a:t>
            </a:r>
            <a:endParaRPr lang="en-US" dirty="0">
              <a:latin typeface="+mn-lt"/>
              <a:cs typeface="Courier New" pitchFamily="49" charset="0"/>
            </a:endParaRPr>
          </a:p>
        </p:txBody>
      </p:sp>
      <p:sp>
        <p:nvSpPr>
          <p:cNvPr id="10" name="Rectangle 9"/>
          <p:cNvSpPr/>
          <p:nvPr/>
        </p:nvSpPr>
        <p:spPr>
          <a:xfrm>
            <a:off x="4191000" y="773668"/>
            <a:ext cx="1905000" cy="369332"/>
          </a:xfrm>
          <a:prstGeom prst="rect">
            <a:avLst/>
          </a:prstGeom>
        </p:spPr>
        <p:txBody>
          <a:bodyPr wrap="square">
            <a:spAutoFit/>
          </a:bodyPr>
          <a:lstStyle/>
          <a:p>
            <a:r>
              <a:rPr lang="fr-FR" dirty="0">
                <a:latin typeface="+mn-lt"/>
                <a:cs typeface="Courier New" pitchFamily="49" charset="0"/>
              </a:rPr>
              <a:t>S/N=2</a:t>
            </a:r>
            <a:endParaRPr lang="en-US" dirty="0">
              <a:latin typeface="+mn-lt"/>
              <a:cs typeface="Courier New" pitchFamily="49" charset="0"/>
            </a:endParaRPr>
          </a:p>
        </p:txBody>
      </p:sp>
      <p:sp>
        <p:nvSpPr>
          <p:cNvPr id="14" name="Rectangle 13"/>
          <p:cNvSpPr/>
          <p:nvPr/>
        </p:nvSpPr>
        <p:spPr>
          <a:xfrm>
            <a:off x="6934200" y="773668"/>
            <a:ext cx="1905000" cy="369332"/>
          </a:xfrm>
          <a:prstGeom prst="rect">
            <a:avLst/>
          </a:prstGeom>
        </p:spPr>
        <p:txBody>
          <a:bodyPr wrap="square">
            <a:spAutoFit/>
          </a:bodyPr>
          <a:lstStyle/>
          <a:p>
            <a:r>
              <a:rPr lang="fr-FR" dirty="0">
                <a:latin typeface="+mn-lt"/>
                <a:cs typeface="Courier New" pitchFamily="49" charset="0"/>
              </a:rPr>
              <a:t>S/N=4</a:t>
            </a:r>
            <a:endParaRPr lang="en-US" dirty="0">
              <a:latin typeface="+mn-lt"/>
              <a:cs typeface="Courier New" pitchFamily="49" charset="0"/>
            </a:endParaRPr>
          </a:p>
        </p:txBody>
      </p:sp>
      <p:sp>
        <p:nvSpPr>
          <p:cNvPr id="11" name="TextBox 10"/>
          <p:cNvSpPr txBox="1"/>
          <p:nvPr/>
        </p:nvSpPr>
        <p:spPr>
          <a:xfrm>
            <a:off x="687895" y="4198203"/>
            <a:ext cx="8075105" cy="1938992"/>
          </a:xfrm>
          <a:prstGeom prst="rect">
            <a:avLst/>
          </a:prstGeom>
          <a:noFill/>
        </p:spPr>
        <p:txBody>
          <a:bodyPr wrap="square" rtlCol="0">
            <a:spAutoFit/>
          </a:bodyPr>
          <a:lstStyle/>
          <a:p>
            <a:r>
              <a:rPr lang="en-US" sz="2400" b="1" dirty="0">
                <a:latin typeface="Comic Sans MS" pitchFamily="66" charset="0"/>
              </a:rPr>
              <a:t>Peaks can be detected by finding maxima in the moving average with a window size similar to the peak width</a:t>
            </a:r>
          </a:p>
          <a:p>
            <a:endParaRPr lang="en-US" sz="2400" b="1" dirty="0">
              <a:latin typeface="Comic Sans MS" pitchFamily="66" charset="0"/>
            </a:endParaRPr>
          </a:p>
          <a:p>
            <a:endParaRPr lang="en-US" sz="2400" b="1" dirty="0">
              <a:latin typeface="Comic Sans MS" pitchFamily="66" charset="0"/>
            </a:endParaRPr>
          </a:p>
        </p:txBody>
      </p:sp>
      <p:graphicFrame>
        <p:nvGraphicFramePr>
          <p:cNvPr id="241666" name="Object 2"/>
          <p:cNvGraphicFramePr>
            <a:graphicFrameLocks noChangeAspect="1"/>
          </p:cNvGraphicFramePr>
          <p:nvPr/>
        </p:nvGraphicFramePr>
        <p:xfrm>
          <a:off x="3048000" y="5154561"/>
          <a:ext cx="2971800" cy="1246239"/>
        </p:xfrm>
        <a:graphic>
          <a:graphicData uri="http://schemas.openxmlformats.org/presentationml/2006/ole">
            <mc:AlternateContent xmlns:mc="http://schemas.openxmlformats.org/markup-compatibility/2006">
              <mc:Choice xmlns:v="urn:schemas-microsoft-com:vml" Requires="v">
                <p:oleObj spid="_x0000_s171023" name="Equation" r:id="rId4" imgW="939392" imgH="431613" progId="Equation.3">
                  <p:embed/>
                </p:oleObj>
              </mc:Choice>
              <mc:Fallback>
                <p:oleObj name="Equation" r:id="rId4" imgW="939392" imgH="431613" progId="Equation.3">
                  <p:embed/>
                  <p:pic>
                    <p:nvPicPr>
                      <p:cNvPr id="2416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154561"/>
                        <a:ext cx="2971800" cy="12462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 descr="C:\Users\fenyo\Desktop\peak_model_SN=1.0.png"/>
          <p:cNvPicPr>
            <a:picLocks noChangeAspect="1" noChangeArrowheads="1"/>
          </p:cNvPicPr>
          <p:nvPr/>
        </p:nvPicPr>
        <p:blipFill>
          <a:blip r:embed="rId6" cstate="print"/>
          <a:srcRect/>
          <a:stretch>
            <a:fillRect/>
          </a:stretch>
        </p:blipFill>
        <p:spPr bwMode="auto">
          <a:xfrm>
            <a:off x="381000" y="1219200"/>
            <a:ext cx="2860950" cy="2743200"/>
          </a:xfrm>
          <a:prstGeom prst="rect">
            <a:avLst/>
          </a:prstGeom>
          <a:noFill/>
        </p:spPr>
      </p:pic>
      <p:pic>
        <p:nvPicPr>
          <p:cNvPr id="13" name="Picture 2" descr="C:\Users\fenyo\Desktop\peak_model_SN=2.0.png"/>
          <p:cNvPicPr>
            <a:picLocks noChangeAspect="1" noChangeArrowheads="1"/>
          </p:cNvPicPr>
          <p:nvPr/>
        </p:nvPicPr>
        <p:blipFill>
          <a:blip r:embed="rId7" cstate="print"/>
          <a:srcRect/>
          <a:stretch>
            <a:fillRect/>
          </a:stretch>
        </p:blipFill>
        <p:spPr bwMode="auto">
          <a:xfrm>
            <a:off x="3161610" y="1219200"/>
            <a:ext cx="2858190" cy="2743200"/>
          </a:xfrm>
          <a:prstGeom prst="rect">
            <a:avLst/>
          </a:prstGeom>
          <a:noFill/>
        </p:spPr>
      </p:pic>
      <p:pic>
        <p:nvPicPr>
          <p:cNvPr id="15" name="Picture 3" descr="C:\Users\fenyo\Desktop\peak_model_SN=4.0.png"/>
          <p:cNvPicPr>
            <a:picLocks noChangeAspect="1" noChangeArrowheads="1"/>
          </p:cNvPicPr>
          <p:nvPr/>
        </p:nvPicPr>
        <p:blipFill>
          <a:blip r:embed="rId8" cstate="print"/>
          <a:srcRect/>
          <a:stretch>
            <a:fillRect/>
          </a:stretch>
        </p:blipFill>
        <p:spPr bwMode="auto">
          <a:xfrm>
            <a:off x="6019800" y="1219200"/>
            <a:ext cx="2858190" cy="2743200"/>
          </a:xfrm>
          <a:prstGeom prst="rect">
            <a:avLst/>
          </a:prstGeom>
          <a:noFill/>
        </p:spPr>
      </p:pic>
    </p:spTree>
    <p:extLst>
      <p:ext uri="{BB962C8B-B14F-4D97-AF65-F5344CB8AC3E}">
        <p14:creationId xmlns:p14="http://schemas.microsoft.com/office/powerpoint/2010/main" val="375137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1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Detection method – moving average</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9" name="Rectangle 8"/>
          <p:cNvSpPr/>
          <p:nvPr/>
        </p:nvSpPr>
        <p:spPr>
          <a:xfrm>
            <a:off x="0" y="1828800"/>
            <a:ext cx="1905000" cy="369332"/>
          </a:xfrm>
          <a:prstGeom prst="rect">
            <a:avLst/>
          </a:prstGeom>
        </p:spPr>
        <p:txBody>
          <a:bodyPr wrap="square">
            <a:spAutoFit/>
          </a:bodyPr>
          <a:lstStyle/>
          <a:p>
            <a:r>
              <a:rPr lang="fr-FR" dirty="0">
                <a:latin typeface="+mn-lt"/>
                <a:cs typeface="Courier New" pitchFamily="49" charset="0"/>
              </a:rPr>
              <a:t>S/N=1</a:t>
            </a:r>
            <a:endParaRPr lang="en-US" dirty="0">
              <a:latin typeface="+mn-lt"/>
              <a:cs typeface="Courier New" pitchFamily="49" charset="0"/>
            </a:endParaRPr>
          </a:p>
        </p:txBody>
      </p:sp>
      <p:sp>
        <p:nvSpPr>
          <p:cNvPr id="10" name="Rectangle 9"/>
          <p:cNvSpPr/>
          <p:nvPr/>
        </p:nvSpPr>
        <p:spPr>
          <a:xfrm>
            <a:off x="0" y="3886200"/>
            <a:ext cx="1905000" cy="369332"/>
          </a:xfrm>
          <a:prstGeom prst="rect">
            <a:avLst/>
          </a:prstGeom>
        </p:spPr>
        <p:txBody>
          <a:bodyPr wrap="square">
            <a:spAutoFit/>
          </a:bodyPr>
          <a:lstStyle/>
          <a:p>
            <a:r>
              <a:rPr lang="fr-FR" dirty="0">
                <a:latin typeface="+mn-lt"/>
                <a:cs typeface="Courier New" pitchFamily="49" charset="0"/>
              </a:rPr>
              <a:t>S/N=2</a:t>
            </a:r>
            <a:endParaRPr lang="en-US" dirty="0">
              <a:latin typeface="+mn-lt"/>
              <a:cs typeface="Courier New" pitchFamily="49" charset="0"/>
            </a:endParaRPr>
          </a:p>
        </p:txBody>
      </p:sp>
      <p:sp>
        <p:nvSpPr>
          <p:cNvPr id="14" name="Rectangle 13"/>
          <p:cNvSpPr/>
          <p:nvPr/>
        </p:nvSpPr>
        <p:spPr>
          <a:xfrm>
            <a:off x="0" y="5650468"/>
            <a:ext cx="1905000" cy="369332"/>
          </a:xfrm>
          <a:prstGeom prst="rect">
            <a:avLst/>
          </a:prstGeom>
        </p:spPr>
        <p:txBody>
          <a:bodyPr wrap="square">
            <a:spAutoFit/>
          </a:bodyPr>
          <a:lstStyle/>
          <a:p>
            <a:r>
              <a:rPr lang="fr-FR" dirty="0">
                <a:latin typeface="+mn-lt"/>
                <a:cs typeface="Courier New" pitchFamily="49" charset="0"/>
              </a:rPr>
              <a:t>S/N=4</a:t>
            </a:r>
            <a:endParaRPr lang="en-US" dirty="0">
              <a:latin typeface="+mn-lt"/>
              <a:cs typeface="Courier New" pitchFamily="49" charset="0"/>
            </a:endParaRPr>
          </a:p>
        </p:txBody>
      </p:sp>
      <p:sp>
        <p:nvSpPr>
          <p:cNvPr id="26" name="Rectangle 25"/>
          <p:cNvSpPr/>
          <p:nvPr/>
        </p:nvSpPr>
        <p:spPr>
          <a:xfrm>
            <a:off x="3124200" y="838200"/>
            <a:ext cx="1905000" cy="369332"/>
          </a:xfrm>
          <a:prstGeom prst="rect">
            <a:avLst/>
          </a:prstGeom>
        </p:spPr>
        <p:txBody>
          <a:bodyPr wrap="square">
            <a:spAutoFit/>
          </a:bodyPr>
          <a:lstStyle/>
          <a:p>
            <a:r>
              <a:rPr lang="fr-FR" dirty="0">
                <a:latin typeface="+mn-lt"/>
                <a:cs typeface="Courier New" pitchFamily="49" charset="0"/>
              </a:rPr>
              <a:t>Bin size = 5 </a:t>
            </a:r>
            <a:endParaRPr lang="en-US" dirty="0">
              <a:latin typeface="+mn-lt"/>
              <a:cs typeface="Courier New" pitchFamily="49" charset="0"/>
            </a:endParaRPr>
          </a:p>
        </p:txBody>
      </p:sp>
      <p:sp>
        <p:nvSpPr>
          <p:cNvPr id="27" name="Rectangle 26"/>
          <p:cNvSpPr/>
          <p:nvPr/>
        </p:nvSpPr>
        <p:spPr>
          <a:xfrm>
            <a:off x="4953000" y="838200"/>
            <a:ext cx="1905000" cy="369332"/>
          </a:xfrm>
          <a:prstGeom prst="rect">
            <a:avLst/>
          </a:prstGeom>
        </p:spPr>
        <p:txBody>
          <a:bodyPr wrap="square">
            <a:spAutoFit/>
          </a:bodyPr>
          <a:lstStyle/>
          <a:p>
            <a:r>
              <a:rPr lang="fr-FR" dirty="0">
                <a:latin typeface="+mn-lt"/>
                <a:cs typeface="Courier New" pitchFamily="49" charset="0"/>
              </a:rPr>
              <a:t>Bin size = 20 </a:t>
            </a:r>
            <a:endParaRPr lang="en-US" dirty="0">
              <a:latin typeface="+mn-lt"/>
              <a:cs typeface="Courier New" pitchFamily="49" charset="0"/>
            </a:endParaRPr>
          </a:p>
        </p:txBody>
      </p:sp>
      <p:sp>
        <p:nvSpPr>
          <p:cNvPr id="28" name="Rectangle 27"/>
          <p:cNvSpPr/>
          <p:nvPr/>
        </p:nvSpPr>
        <p:spPr>
          <a:xfrm>
            <a:off x="6934200" y="838200"/>
            <a:ext cx="1905000" cy="369332"/>
          </a:xfrm>
          <a:prstGeom prst="rect">
            <a:avLst/>
          </a:prstGeom>
        </p:spPr>
        <p:txBody>
          <a:bodyPr wrap="square">
            <a:spAutoFit/>
          </a:bodyPr>
          <a:lstStyle/>
          <a:p>
            <a:r>
              <a:rPr lang="fr-FR" dirty="0">
                <a:latin typeface="+mn-lt"/>
                <a:cs typeface="Courier New" pitchFamily="49" charset="0"/>
              </a:rPr>
              <a:t>Bin size = 80 </a:t>
            </a:r>
            <a:endParaRPr lang="en-US" dirty="0">
              <a:latin typeface="+mn-lt"/>
              <a:cs typeface="Courier New" pitchFamily="49" charset="0"/>
            </a:endParaRPr>
          </a:p>
        </p:txBody>
      </p:sp>
      <p:sp>
        <p:nvSpPr>
          <p:cNvPr id="29" name="Rectangle 28"/>
          <p:cNvSpPr/>
          <p:nvPr/>
        </p:nvSpPr>
        <p:spPr>
          <a:xfrm>
            <a:off x="1371600" y="838200"/>
            <a:ext cx="1905000" cy="369332"/>
          </a:xfrm>
          <a:prstGeom prst="rect">
            <a:avLst/>
          </a:prstGeom>
        </p:spPr>
        <p:txBody>
          <a:bodyPr wrap="square">
            <a:spAutoFit/>
          </a:bodyPr>
          <a:lstStyle/>
          <a:p>
            <a:r>
              <a:rPr lang="fr-FR" dirty="0">
                <a:latin typeface="+mn-lt"/>
                <a:cs typeface="Courier New" pitchFamily="49" charset="0"/>
              </a:rPr>
              <a:t>Signal</a:t>
            </a:r>
            <a:endParaRPr lang="en-US" dirty="0">
              <a:latin typeface="+mn-lt"/>
              <a:cs typeface="Courier New" pitchFamily="49" charset="0"/>
            </a:endParaRPr>
          </a:p>
        </p:txBody>
      </p:sp>
      <p:pic>
        <p:nvPicPr>
          <p:cNvPr id="267289" name="Picture 25" descr="C:\Users\fenyo\Desktop\peak_model_avg_bins=80_SN=1.0.png"/>
          <p:cNvPicPr>
            <a:picLocks noChangeAspect="1" noChangeArrowheads="1"/>
          </p:cNvPicPr>
          <p:nvPr/>
        </p:nvPicPr>
        <p:blipFill>
          <a:blip r:embed="rId3" cstate="print"/>
          <a:srcRect/>
          <a:stretch>
            <a:fillRect/>
          </a:stretch>
        </p:blipFill>
        <p:spPr bwMode="auto">
          <a:xfrm>
            <a:off x="6705600" y="1219200"/>
            <a:ext cx="1901780" cy="1828800"/>
          </a:xfrm>
          <a:prstGeom prst="rect">
            <a:avLst/>
          </a:prstGeom>
          <a:noFill/>
        </p:spPr>
      </p:pic>
      <p:pic>
        <p:nvPicPr>
          <p:cNvPr id="267290" name="Picture 26" descr="C:\Users\fenyo\Desktop\peak_model_SN=1.0.png"/>
          <p:cNvPicPr>
            <a:picLocks noChangeAspect="1" noChangeArrowheads="1"/>
          </p:cNvPicPr>
          <p:nvPr/>
        </p:nvPicPr>
        <p:blipFill>
          <a:blip r:embed="rId4" cstate="print"/>
          <a:srcRect/>
          <a:stretch>
            <a:fillRect/>
          </a:stretch>
        </p:blipFill>
        <p:spPr bwMode="auto">
          <a:xfrm>
            <a:off x="838200" y="1219200"/>
            <a:ext cx="1907300" cy="1828800"/>
          </a:xfrm>
          <a:prstGeom prst="rect">
            <a:avLst/>
          </a:prstGeom>
          <a:noFill/>
        </p:spPr>
      </p:pic>
      <p:pic>
        <p:nvPicPr>
          <p:cNvPr id="267291" name="Picture 27" descr="C:\Users\fenyo\Desktop\peak_model_avg_bins=5_SN=1.0.png"/>
          <p:cNvPicPr>
            <a:picLocks noChangeAspect="1" noChangeArrowheads="1"/>
          </p:cNvPicPr>
          <p:nvPr/>
        </p:nvPicPr>
        <p:blipFill>
          <a:blip r:embed="rId5" cstate="print"/>
          <a:srcRect/>
          <a:stretch>
            <a:fillRect/>
          </a:stretch>
        </p:blipFill>
        <p:spPr bwMode="auto">
          <a:xfrm>
            <a:off x="2784443" y="1219200"/>
            <a:ext cx="1863757" cy="1828800"/>
          </a:xfrm>
          <a:prstGeom prst="rect">
            <a:avLst/>
          </a:prstGeom>
          <a:noFill/>
        </p:spPr>
      </p:pic>
      <p:pic>
        <p:nvPicPr>
          <p:cNvPr id="267292" name="Picture 28" descr="C:\Users\fenyo\Desktop\peak_model_avg_bins=20_SN=1.0.png"/>
          <p:cNvPicPr>
            <a:picLocks noChangeAspect="1" noChangeArrowheads="1"/>
          </p:cNvPicPr>
          <p:nvPr/>
        </p:nvPicPr>
        <p:blipFill>
          <a:blip r:embed="rId6" cstate="print"/>
          <a:srcRect/>
          <a:stretch>
            <a:fillRect/>
          </a:stretch>
        </p:blipFill>
        <p:spPr bwMode="auto">
          <a:xfrm>
            <a:off x="4726393" y="1219200"/>
            <a:ext cx="1903007" cy="1828800"/>
          </a:xfrm>
          <a:prstGeom prst="rect">
            <a:avLst/>
          </a:prstGeom>
          <a:noFill/>
        </p:spPr>
      </p:pic>
      <p:pic>
        <p:nvPicPr>
          <p:cNvPr id="267293" name="Picture 29" descr="C:\Users\fenyo\Desktop\peak_model_avg_bins=80_SN=2.0.png"/>
          <p:cNvPicPr>
            <a:picLocks noChangeAspect="1" noChangeArrowheads="1"/>
          </p:cNvPicPr>
          <p:nvPr/>
        </p:nvPicPr>
        <p:blipFill>
          <a:blip r:embed="rId7" cstate="print"/>
          <a:srcRect/>
          <a:stretch>
            <a:fillRect/>
          </a:stretch>
        </p:blipFill>
        <p:spPr bwMode="auto">
          <a:xfrm>
            <a:off x="6705600" y="3124200"/>
            <a:ext cx="1901780" cy="1828800"/>
          </a:xfrm>
          <a:prstGeom prst="rect">
            <a:avLst/>
          </a:prstGeom>
          <a:noFill/>
        </p:spPr>
      </p:pic>
      <p:pic>
        <p:nvPicPr>
          <p:cNvPr id="267294" name="Picture 30" descr="C:\Users\fenyo\Desktop\peak_model_SN=2.0.png"/>
          <p:cNvPicPr>
            <a:picLocks noChangeAspect="1" noChangeArrowheads="1"/>
          </p:cNvPicPr>
          <p:nvPr/>
        </p:nvPicPr>
        <p:blipFill>
          <a:blip r:embed="rId8" cstate="print"/>
          <a:srcRect/>
          <a:stretch>
            <a:fillRect/>
          </a:stretch>
        </p:blipFill>
        <p:spPr bwMode="auto">
          <a:xfrm>
            <a:off x="838200" y="3124200"/>
            <a:ext cx="1905460" cy="1828800"/>
          </a:xfrm>
          <a:prstGeom prst="rect">
            <a:avLst/>
          </a:prstGeom>
          <a:noFill/>
        </p:spPr>
      </p:pic>
      <p:pic>
        <p:nvPicPr>
          <p:cNvPr id="267295" name="Picture 31" descr="C:\Users\fenyo\Desktop\peak_model_avg_bins=5_SN=2.0.png"/>
          <p:cNvPicPr>
            <a:picLocks noChangeAspect="1" noChangeArrowheads="1"/>
          </p:cNvPicPr>
          <p:nvPr/>
        </p:nvPicPr>
        <p:blipFill>
          <a:blip r:embed="rId9" cstate="print"/>
          <a:srcRect/>
          <a:stretch>
            <a:fillRect/>
          </a:stretch>
        </p:blipFill>
        <p:spPr bwMode="auto">
          <a:xfrm>
            <a:off x="2819400" y="3124200"/>
            <a:ext cx="1862531" cy="1828800"/>
          </a:xfrm>
          <a:prstGeom prst="rect">
            <a:avLst/>
          </a:prstGeom>
          <a:noFill/>
        </p:spPr>
      </p:pic>
      <p:pic>
        <p:nvPicPr>
          <p:cNvPr id="267296" name="Picture 32" descr="C:\Users\fenyo\Desktop\peak_model_avg_bins=20_SN=2.0.png"/>
          <p:cNvPicPr>
            <a:picLocks noChangeAspect="1" noChangeArrowheads="1"/>
          </p:cNvPicPr>
          <p:nvPr/>
        </p:nvPicPr>
        <p:blipFill>
          <a:blip r:embed="rId10" cstate="print"/>
          <a:srcRect/>
          <a:stretch>
            <a:fillRect/>
          </a:stretch>
        </p:blipFill>
        <p:spPr bwMode="auto">
          <a:xfrm>
            <a:off x="4800600" y="3124200"/>
            <a:ext cx="1863757" cy="1828800"/>
          </a:xfrm>
          <a:prstGeom prst="rect">
            <a:avLst/>
          </a:prstGeom>
          <a:noFill/>
        </p:spPr>
      </p:pic>
      <p:pic>
        <p:nvPicPr>
          <p:cNvPr id="267297" name="Picture 33" descr="C:\Users\fenyo\Desktop\peak_model_avg_bins=80_SN=4.0.png"/>
          <p:cNvPicPr>
            <a:picLocks noChangeAspect="1" noChangeArrowheads="1"/>
          </p:cNvPicPr>
          <p:nvPr/>
        </p:nvPicPr>
        <p:blipFill>
          <a:blip r:embed="rId11" cstate="print"/>
          <a:srcRect/>
          <a:stretch>
            <a:fillRect/>
          </a:stretch>
        </p:blipFill>
        <p:spPr bwMode="auto">
          <a:xfrm>
            <a:off x="6705600" y="5029200"/>
            <a:ext cx="1901780" cy="1828800"/>
          </a:xfrm>
          <a:prstGeom prst="rect">
            <a:avLst/>
          </a:prstGeom>
          <a:noFill/>
        </p:spPr>
      </p:pic>
      <p:pic>
        <p:nvPicPr>
          <p:cNvPr id="267298" name="Picture 34" descr="C:\Users\fenyo\Desktop\peak_model_SN=4.0.png"/>
          <p:cNvPicPr>
            <a:picLocks noChangeAspect="1" noChangeArrowheads="1"/>
          </p:cNvPicPr>
          <p:nvPr/>
        </p:nvPicPr>
        <p:blipFill>
          <a:blip r:embed="rId12" cstate="print"/>
          <a:srcRect/>
          <a:stretch>
            <a:fillRect/>
          </a:stretch>
        </p:blipFill>
        <p:spPr bwMode="auto">
          <a:xfrm>
            <a:off x="838200" y="5029200"/>
            <a:ext cx="1905460" cy="1828800"/>
          </a:xfrm>
          <a:prstGeom prst="rect">
            <a:avLst/>
          </a:prstGeom>
          <a:noFill/>
        </p:spPr>
      </p:pic>
      <p:pic>
        <p:nvPicPr>
          <p:cNvPr id="267299" name="Picture 35" descr="C:\Users\fenyo\Desktop\peak_model_avg_bins=5_SN=4.0.png"/>
          <p:cNvPicPr>
            <a:picLocks noChangeAspect="1" noChangeArrowheads="1"/>
          </p:cNvPicPr>
          <p:nvPr/>
        </p:nvPicPr>
        <p:blipFill>
          <a:blip r:embed="rId13" cstate="print"/>
          <a:srcRect/>
          <a:stretch>
            <a:fillRect/>
          </a:stretch>
        </p:blipFill>
        <p:spPr bwMode="auto">
          <a:xfrm>
            <a:off x="2906639" y="5029200"/>
            <a:ext cx="1817761" cy="1828800"/>
          </a:xfrm>
          <a:prstGeom prst="rect">
            <a:avLst/>
          </a:prstGeom>
          <a:noFill/>
        </p:spPr>
      </p:pic>
      <p:pic>
        <p:nvPicPr>
          <p:cNvPr id="267300" name="Picture 36" descr="C:\Users\fenyo\Desktop\peak_model_avg_bins=20_SN=4.0.png"/>
          <p:cNvPicPr>
            <a:picLocks noChangeAspect="1" noChangeArrowheads="1"/>
          </p:cNvPicPr>
          <p:nvPr/>
        </p:nvPicPr>
        <p:blipFill>
          <a:blip r:embed="rId14" cstate="print"/>
          <a:srcRect/>
          <a:stretch>
            <a:fillRect/>
          </a:stretch>
        </p:blipFill>
        <p:spPr bwMode="auto">
          <a:xfrm>
            <a:off x="4876800" y="5029200"/>
            <a:ext cx="1818988" cy="1828800"/>
          </a:xfrm>
          <a:prstGeom prst="rect">
            <a:avLst/>
          </a:prstGeom>
          <a:noFill/>
        </p:spPr>
      </p:pic>
    </p:spTree>
    <p:extLst>
      <p:ext uri="{BB962C8B-B14F-4D97-AF65-F5344CB8AC3E}">
        <p14:creationId xmlns:p14="http://schemas.microsoft.com/office/powerpoint/2010/main" val="3706758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Detection method – RMSD</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9" name="Rectangle 8"/>
          <p:cNvSpPr/>
          <p:nvPr/>
        </p:nvSpPr>
        <p:spPr>
          <a:xfrm>
            <a:off x="0" y="1828800"/>
            <a:ext cx="1905000" cy="369332"/>
          </a:xfrm>
          <a:prstGeom prst="rect">
            <a:avLst/>
          </a:prstGeom>
        </p:spPr>
        <p:txBody>
          <a:bodyPr wrap="square">
            <a:spAutoFit/>
          </a:bodyPr>
          <a:lstStyle/>
          <a:p>
            <a:r>
              <a:rPr lang="fr-FR" dirty="0">
                <a:latin typeface="+mn-lt"/>
                <a:cs typeface="Courier New" pitchFamily="49" charset="0"/>
              </a:rPr>
              <a:t>S/N=1</a:t>
            </a:r>
            <a:endParaRPr lang="en-US" dirty="0">
              <a:latin typeface="+mn-lt"/>
              <a:cs typeface="Courier New" pitchFamily="49" charset="0"/>
            </a:endParaRPr>
          </a:p>
        </p:txBody>
      </p:sp>
      <p:sp>
        <p:nvSpPr>
          <p:cNvPr id="10" name="Rectangle 9"/>
          <p:cNvSpPr/>
          <p:nvPr/>
        </p:nvSpPr>
        <p:spPr>
          <a:xfrm>
            <a:off x="0" y="3886200"/>
            <a:ext cx="1905000" cy="369332"/>
          </a:xfrm>
          <a:prstGeom prst="rect">
            <a:avLst/>
          </a:prstGeom>
        </p:spPr>
        <p:txBody>
          <a:bodyPr wrap="square">
            <a:spAutoFit/>
          </a:bodyPr>
          <a:lstStyle/>
          <a:p>
            <a:r>
              <a:rPr lang="fr-FR" dirty="0">
                <a:latin typeface="+mn-lt"/>
                <a:cs typeface="Courier New" pitchFamily="49" charset="0"/>
              </a:rPr>
              <a:t>S/N=2</a:t>
            </a:r>
            <a:endParaRPr lang="en-US" dirty="0">
              <a:latin typeface="+mn-lt"/>
              <a:cs typeface="Courier New" pitchFamily="49" charset="0"/>
            </a:endParaRPr>
          </a:p>
        </p:txBody>
      </p:sp>
      <p:sp>
        <p:nvSpPr>
          <p:cNvPr id="14" name="Rectangle 13"/>
          <p:cNvSpPr/>
          <p:nvPr/>
        </p:nvSpPr>
        <p:spPr>
          <a:xfrm>
            <a:off x="0" y="5650468"/>
            <a:ext cx="1905000" cy="369332"/>
          </a:xfrm>
          <a:prstGeom prst="rect">
            <a:avLst/>
          </a:prstGeom>
        </p:spPr>
        <p:txBody>
          <a:bodyPr wrap="square">
            <a:spAutoFit/>
          </a:bodyPr>
          <a:lstStyle/>
          <a:p>
            <a:r>
              <a:rPr lang="fr-FR" dirty="0">
                <a:latin typeface="+mn-lt"/>
                <a:cs typeface="Courier New" pitchFamily="49" charset="0"/>
              </a:rPr>
              <a:t>S/N=4</a:t>
            </a:r>
            <a:endParaRPr lang="en-US" dirty="0">
              <a:latin typeface="+mn-lt"/>
              <a:cs typeface="Courier New" pitchFamily="49" charset="0"/>
            </a:endParaRPr>
          </a:p>
        </p:txBody>
      </p:sp>
      <p:sp>
        <p:nvSpPr>
          <p:cNvPr id="26" name="Rectangle 25"/>
          <p:cNvSpPr/>
          <p:nvPr/>
        </p:nvSpPr>
        <p:spPr>
          <a:xfrm>
            <a:off x="3124200" y="838200"/>
            <a:ext cx="1905000" cy="369332"/>
          </a:xfrm>
          <a:prstGeom prst="rect">
            <a:avLst/>
          </a:prstGeom>
        </p:spPr>
        <p:txBody>
          <a:bodyPr wrap="square">
            <a:spAutoFit/>
          </a:bodyPr>
          <a:lstStyle/>
          <a:p>
            <a:r>
              <a:rPr lang="fr-FR" dirty="0">
                <a:latin typeface="+mn-lt"/>
                <a:cs typeface="Courier New" pitchFamily="49" charset="0"/>
              </a:rPr>
              <a:t>Bin size = 5 </a:t>
            </a:r>
            <a:endParaRPr lang="en-US" dirty="0">
              <a:latin typeface="+mn-lt"/>
              <a:cs typeface="Courier New" pitchFamily="49" charset="0"/>
            </a:endParaRPr>
          </a:p>
        </p:txBody>
      </p:sp>
      <p:sp>
        <p:nvSpPr>
          <p:cNvPr id="27" name="Rectangle 26"/>
          <p:cNvSpPr/>
          <p:nvPr/>
        </p:nvSpPr>
        <p:spPr>
          <a:xfrm>
            <a:off x="4953000" y="838200"/>
            <a:ext cx="1905000" cy="369332"/>
          </a:xfrm>
          <a:prstGeom prst="rect">
            <a:avLst/>
          </a:prstGeom>
        </p:spPr>
        <p:txBody>
          <a:bodyPr wrap="square">
            <a:spAutoFit/>
          </a:bodyPr>
          <a:lstStyle/>
          <a:p>
            <a:r>
              <a:rPr lang="fr-FR" dirty="0">
                <a:latin typeface="+mn-lt"/>
                <a:cs typeface="Courier New" pitchFamily="49" charset="0"/>
              </a:rPr>
              <a:t>Bin size = 20 </a:t>
            </a:r>
            <a:endParaRPr lang="en-US" dirty="0">
              <a:latin typeface="+mn-lt"/>
              <a:cs typeface="Courier New" pitchFamily="49" charset="0"/>
            </a:endParaRPr>
          </a:p>
        </p:txBody>
      </p:sp>
      <p:sp>
        <p:nvSpPr>
          <p:cNvPr id="28" name="Rectangle 27"/>
          <p:cNvSpPr/>
          <p:nvPr/>
        </p:nvSpPr>
        <p:spPr>
          <a:xfrm>
            <a:off x="6934200" y="838200"/>
            <a:ext cx="1905000" cy="369332"/>
          </a:xfrm>
          <a:prstGeom prst="rect">
            <a:avLst/>
          </a:prstGeom>
        </p:spPr>
        <p:txBody>
          <a:bodyPr wrap="square">
            <a:spAutoFit/>
          </a:bodyPr>
          <a:lstStyle/>
          <a:p>
            <a:r>
              <a:rPr lang="fr-FR" dirty="0">
                <a:latin typeface="+mn-lt"/>
                <a:cs typeface="Courier New" pitchFamily="49" charset="0"/>
              </a:rPr>
              <a:t>Bin size = 80 </a:t>
            </a:r>
            <a:endParaRPr lang="en-US" dirty="0">
              <a:latin typeface="+mn-lt"/>
              <a:cs typeface="Courier New" pitchFamily="49" charset="0"/>
            </a:endParaRPr>
          </a:p>
        </p:txBody>
      </p:sp>
      <p:sp>
        <p:nvSpPr>
          <p:cNvPr id="29" name="Rectangle 28"/>
          <p:cNvSpPr/>
          <p:nvPr/>
        </p:nvSpPr>
        <p:spPr>
          <a:xfrm>
            <a:off x="1371600" y="838200"/>
            <a:ext cx="1905000" cy="369332"/>
          </a:xfrm>
          <a:prstGeom prst="rect">
            <a:avLst/>
          </a:prstGeom>
        </p:spPr>
        <p:txBody>
          <a:bodyPr wrap="square">
            <a:spAutoFit/>
          </a:bodyPr>
          <a:lstStyle/>
          <a:p>
            <a:r>
              <a:rPr lang="fr-FR" dirty="0">
                <a:latin typeface="+mn-lt"/>
                <a:cs typeface="Courier New" pitchFamily="49" charset="0"/>
              </a:rPr>
              <a:t>Signal</a:t>
            </a:r>
            <a:endParaRPr lang="en-US" dirty="0">
              <a:latin typeface="+mn-lt"/>
              <a:cs typeface="Courier New" pitchFamily="49" charset="0"/>
            </a:endParaRPr>
          </a:p>
        </p:txBody>
      </p:sp>
      <p:pic>
        <p:nvPicPr>
          <p:cNvPr id="268290" name="Picture 2" descr="C:\Users\fenyo\Desktop\peak_model_rmsd_bins=80_SN=1.0.png"/>
          <p:cNvPicPr>
            <a:picLocks noChangeAspect="1" noChangeArrowheads="1"/>
          </p:cNvPicPr>
          <p:nvPr/>
        </p:nvPicPr>
        <p:blipFill>
          <a:blip r:embed="rId3" cstate="print"/>
          <a:srcRect/>
          <a:stretch>
            <a:fillRect/>
          </a:stretch>
        </p:blipFill>
        <p:spPr bwMode="auto">
          <a:xfrm>
            <a:off x="6793605" y="1219200"/>
            <a:ext cx="1893195" cy="1828800"/>
          </a:xfrm>
          <a:prstGeom prst="rect">
            <a:avLst/>
          </a:prstGeom>
          <a:noFill/>
        </p:spPr>
      </p:pic>
      <p:pic>
        <p:nvPicPr>
          <p:cNvPr id="268291" name="Picture 3" descr="C:\Users\fenyo\Desktop\peak_model_SN=1.0.png"/>
          <p:cNvPicPr>
            <a:picLocks noChangeAspect="1" noChangeArrowheads="1"/>
          </p:cNvPicPr>
          <p:nvPr/>
        </p:nvPicPr>
        <p:blipFill>
          <a:blip r:embed="rId4" cstate="print"/>
          <a:srcRect/>
          <a:stretch>
            <a:fillRect/>
          </a:stretch>
        </p:blipFill>
        <p:spPr bwMode="auto">
          <a:xfrm>
            <a:off x="914400" y="1219200"/>
            <a:ext cx="1907300" cy="1828800"/>
          </a:xfrm>
          <a:prstGeom prst="rect">
            <a:avLst/>
          </a:prstGeom>
          <a:noFill/>
        </p:spPr>
      </p:pic>
      <p:pic>
        <p:nvPicPr>
          <p:cNvPr id="268292" name="Picture 4" descr="C:\Users\fenyo\Desktop\peak_model_rmsd_bins=5_SN=1.0.png"/>
          <p:cNvPicPr>
            <a:picLocks noChangeAspect="1" noChangeArrowheads="1"/>
          </p:cNvPicPr>
          <p:nvPr/>
        </p:nvPicPr>
        <p:blipFill>
          <a:blip r:embed="rId5" cstate="print"/>
          <a:srcRect/>
          <a:stretch>
            <a:fillRect/>
          </a:stretch>
        </p:blipFill>
        <p:spPr bwMode="auto">
          <a:xfrm>
            <a:off x="2895600" y="1219200"/>
            <a:ext cx="1857011" cy="1828800"/>
          </a:xfrm>
          <a:prstGeom prst="rect">
            <a:avLst/>
          </a:prstGeom>
          <a:noFill/>
        </p:spPr>
      </p:pic>
      <p:pic>
        <p:nvPicPr>
          <p:cNvPr id="268293" name="Picture 5" descr="C:\Users\fenyo\Desktop\peak_model_rmsd_bins=20_SN=1.0.png"/>
          <p:cNvPicPr>
            <a:picLocks noChangeAspect="1" noChangeArrowheads="1"/>
          </p:cNvPicPr>
          <p:nvPr/>
        </p:nvPicPr>
        <p:blipFill>
          <a:blip r:embed="rId6" cstate="print"/>
          <a:srcRect/>
          <a:stretch>
            <a:fillRect/>
          </a:stretch>
        </p:blipFill>
        <p:spPr bwMode="auto">
          <a:xfrm>
            <a:off x="4876800" y="1219200"/>
            <a:ext cx="1845254" cy="1828800"/>
          </a:xfrm>
          <a:prstGeom prst="rect">
            <a:avLst/>
          </a:prstGeom>
          <a:noFill/>
        </p:spPr>
      </p:pic>
      <p:pic>
        <p:nvPicPr>
          <p:cNvPr id="268294" name="Picture 6" descr="C:\Users\fenyo\Desktop\peak_model_rmsd_bins=80_SN=2.0.png"/>
          <p:cNvPicPr>
            <a:picLocks noChangeAspect="1" noChangeArrowheads="1"/>
          </p:cNvPicPr>
          <p:nvPr/>
        </p:nvPicPr>
        <p:blipFill>
          <a:blip r:embed="rId7" cstate="print"/>
          <a:srcRect/>
          <a:stretch>
            <a:fillRect/>
          </a:stretch>
        </p:blipFill>
        <p:spPr bwMode="auto">
          <a:xfrm>
            <a:off x="6793605" y="3200400"/>
            <a:ext cx="1893195" cy="1828800"/>
          </a:xfrm>
          <a:prstGeom prst="rect">
            <a:avLst/>
          </a:prstGeom>
          <a:noFill/>
        </p:spPr>
      </p:pic>
      <p:pic>
        <p:nvPicPr>
          <p:cNvPr id="268295" name="Picture 7" descr="C:\Users\fenyo\Desktop\peak_model_SN=2.0.png"/>
          <p:cNvPicPr>
            <a:picLocks noChangeAspect="1" noChangeArrowheads="1"/>
          </p:cNvPicPr>
          <p:nvPr/>
        </p:nvPicPr>
        <p:blipFill>
          <a:blip r:embed="rId8" cstate="print"/>
          <a:srcRect/>
          <a:stretch>
            <a:fillRect/>
          </a:stretch>
        </p:blipFill>
        <p:spPr bwMode="auto">
          <a:xfrm>
            <a:off x="2895600" y="3200400"/>
            <a:ext cx="1905460" cy="1828800"/>
          </a:xfrm>
          <a:prstGeom prst="rect">
            <a:avLst/>
          </a:prstGeom>
          <a:noFill/>
        </p:spPr>
      </p:pic>
      <p:pic>
        <p:nvPicPr>
          <p:cNvPr id="268296" name="Picture 8" descr="C:\Users\fenyo\Desktop\peak_model_rmsd_bins=5_SN=2.0.png"/>
          <p:cNvPicPr>
            <a:picLocks noChangeAspect="1" noChangeArrowheads="1"/>
          </p:cNvPicPr>
          <p:nvPr/>
        </p:nvPicPr>
        <p:blipFill>
          <a:blip r:embed="rId9" cstate="print"/>
          <a:srcRect/>
          <a:stretch>
            <a:fillRect/>
          </a:stretch>
        </p:blipFill>
        <p:spPr bwMode="auto">
          <a:xfrm>
            <a:off x="990600" y="3200400"/>
            <a:ext cx="1857011" cy="1828800"/>
          </a:xfrm>
          <a:prstGeom prst="rect">
            <a:avLst/>
          </a:prstGeom>
          <a:noFill/>
        </p:spPr>
      </p:pic>
      <p:pic>
        <p:nvPicPr>
          <p:cNvPr id="268297" name="Picture 9" descr="C:\Users\fenyo\Desktop\peak_model_rmsd_bins=20_SN=2.0.png"/>
          <p:cNvPicPr>
            <a:picLocks noChangeAspect="1" noChangeArrowheads="1"/>
          </p:cNvPicPr>
          <p:nvPr/>
        </p:nvPicPr>
        <p:blipFill>
          <a:blip r:embed="rId10" cstate="print"/>
          <a:srcRect/>
          <a:stretch>
            <a:fillRect/>
          </a:stretch>
        </p:blipFill>
        <p:spPr bwMode="auto">
          <a:xfrm>
            <a:off x="4876800" y="3200400"/>
            <a:ext cx="1857011" cy="1828800"/>
          </a:xfrm>
          <a:prstGeom prst="rect">
            <a:avLst/>
          </a:prstGeom>
          <a:noFill/>
        </p:spPr>
      </p:pic>
      <p:pic>
        <p:nvPicPr>
          <p:cNvPr id="268298" name="Picture 10" descr="C:\Users\fenyo\Desktop\peak_model_rmsd_bins=80_SN=4.0.png"/>
          <p:cNvPicPr>
            <a:picLocks noChangeAspect="1" noChangeArrowheads="1"/>
          </p:cNvPicPr>
          <p:nvPr/>
        </p:nvPicPr>
        <p:blipFill>
          <a:blip r:embed="rId11" cstate="print"/>
          <a:srcRect/>
          <a:stretch>
            <a:fillRect/>
          </a:stretch>
        </p:blipFill>
        <p:spPr bwMode="auto">
          <a:xfrm>
            <a:off x="6858000" y="5029200"/>
            <a:ext cx="1844025" cy="1828800"/>
          </a:xfrm>
          <a:prstGeom prst="rect">
            <a:avLst/>
          </a:prstGeom>
          <a:noFill/>
        </p:spPr>
      </p:pic>
      <p:pic>
        <p:nvPicPr>
          <p:cNvPr id="268299" name="Picture 11" descr="C:\Users\fenyo\Desktop\peak_model_SN=4.0.png"/>
          <p:cNvPicPr>
            <a:picLocks noChangeAspect="1" noChangeArrowheads="1"/>
          </p:cNvPicPr>
          <p:nvPr/>
        </p:nvPicPr>
        <p:blipFill>
          <a:blip r:embed="rId12" cstate="print"/>
          <a:srcRect/>
          <a:stretch>
            <a:fillRect/>
          </a:stretch>
        </p:blipFill>
        <p:spPr bwMode="auto">
          <a:xfrm>
            <a:off x="990140" y="5029200"/>
            <a:ext cx="1905460" cy="1828800"/>
          </a:xfrm>
          <a:prstGeom prst="rect">
            <a:avLst/>
          </a:prstGeom>
          <a:noFill/>
        </p:spPr>
      </p:pic>
      <p:pic>
        <p:nvPicPr>
          <p:cNvPr id="268300" name="Picture 12" descr="C:\Users\fenyo\Desktop\peak_model_rmsd_bins=5_SN=4.0.png"/>
          <p:cNvPicPr>
            <a:picLocks noChangeAspect="1" noChangeArrowheads="1"/>
          </p:cNvPicPr>
          <p:nvPr/>
        </p:nvPicPr>
        <p:blipFill>
          <a:blip r:embed="rId13" cstate="print"/>
          <a:srcRect/>
          <a:stretch>
            <a:fillRect/>
          </a:stretch>
        </p:blipFill>
        <p:spPr bwMode="auto">
          <a:xfrm>
            <a:off x="2895600" y="5029200"/>
            <a:ext cx="1855784" cy="1828800"/>
          </a:xfrm>
          <a:prstGeom prst="rect">
            <a:avLst/>
          </a:prstGeom>
          <a:noFill/>
        </p:spPr>
      </p:pic>
      <p:pic>
        <p:nvPicPr>
          <p:cNvPr id="268301" name="Picture 13" descr="C:\Users\fenyo\Desktop\peak_model_rmsd_bins=20_SN=4.0.png"/>
          <p:cNvPicPr>
            <a:picLocks noChangeAspect="1" noChangeArrowheads="1"/>
          </p:cNvPicPr>
          <p:nvPr/>
        </p:nvPicPr>
        <p:blipFill>
          <a:blip r:embed="rId14" cstate="print"/>
          <a:srcRect/>
          <a:stretch>
            <a:fillRect/>
          </a:stretch>
        </p:blipFill>
        <p:spPr bwMode="auto">
          <a:xfrm>
            <a:off x="4876800" y="5029200"/>
            <a:ext cx="1855784" cy="1828800"/>
          </a:xfrm>
          <a:prstGeom prst="rect">
            <a:avLst/>
          </a:prstGeom>
          <a:noFill/>
        </p:spPr>
      </p:pic>
    </p:spTree>
    <p:extLst>
      <p:ext uri="{BB962C8B-B14F-4D97-AF65-F5344CB8AC3E}">
        <p14:creationId xmlns:p14="http://schemas.microsoft.com/office/powerpoint/2010/main" val="301220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Information about the Peak </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190466" name="Picture 2" descr="C:\Users\fenyo\Google Drive\NYU\Teaching\2014  Spring BMI Methods - Signal Processing\figs\gaussian.png"/>
          <p:cNvPicPr>
            <a:picLocks noChangeAspect="1" noChangeArrowheads="1"/>
          </p:cNvPicPr>
          <p:nvPr/>
        </p:nvPicPr>
        <p:blipFill>
          <a:blip r:embed="rId3" cstate="print"/>
          <a:srcRect/>
          <a:stretch>
            <a:fillRect/>
          </a:stretch>
        </p:blipFill>
        <p:spPr bwMode="auto">
          <a:xfrm>
            <a:off x="2209800" y="1295400"/>
            <a:ext cx="4670522" cy="4572000"/>
          </a:xfrm>
          <a:prstGeom prst="rect">
            <a:avLst/>
          </a:prstGeom>
          <a:noFill/>
        </p:spPr>
      </p:pic>
      <p:sp>
        <p:nvSpPr>
          <p:cNvPr id="7" name="TextBox 6"/>
          <p:cNvSpPr txBox="1"/>
          <p:nvPr/>
        </p:nvSpPr>
        <p:spPr>
          <a:xfrm>
            <a:off x="5082066" y="4800600"/>
            <a:ext cx="1394934" cy="708207"/>
          </a:xfrm>
          <a:prstGeom prst="rect">
            <a:avLst/>
          </a:prstGeom>
          <a:noFill/>
        </p:spPr>
        <p:txBody>
          <a:bodyPr wrap="none" rtlCol="0">
            <a:spAutoFit/>
          </a:bodyPr>
          <a:lstStyle/>
          <a:p>
            <a:pPr algn="ctr">
              <a:lnSpc>
                <a:spcPts val="2400"/>
              </a:lnSpc>
            </a:pPr>
            <a:r>
              <a:rPr lang="en-US" sz="2400" dirty="0" err="1">
                <a:latin typeface="Comic Sans MS" pitchFamily="66" charset="0"/>
              </a:rPr>
              <a:t>centroid</a:t>
            </a:r>
            <a:endParaRPr lang="en-US" sz="2400" dirty="0">
              <a:latin typeface="Comic Sans MS" pitchFamily="66" charset="0"/>
            </a:endParaRPr>
          </a:p>
          <a:p>
            <a:pPr algn="ctr">
              <a:lnSpc>
                <a:spcPts val="2400"/>
              </a:lnSpc>
            </a:pPr>
            <a:r>
              <a:rPr lang="en-US" sz="2400" dirty="0">
                <a:latin typeface="Comic Sans MS" pitchFamily="66" charset="0"/>
              </a:rPr>
              <a:t>(mean)</a:t>
            </a:r>
          </a:p>
        </p:txBody>
      </p:sp>
      <p:sp>
        <p:nvSpPr>
          <p:cNvPr id="8" name="TextBox 7"/>
          <p:cNvSpPr txBox="1"/>
          <p:nvPr/>
        </p:nvSpPr>
        <p:spPr>
          <a:xfrm>
            <a:off x="5099732" y="3048000"/>
            <a:ext cx="1654620" cy="1569660"/>
          </a:xfrm>
          <a:prstGeom prst="rect">
            <a:avLst/>
          </a:prstGeom>
          <a:noFill/>
        </p:spPr>
        <p:txBody>
          <a:bodyPr wrap="none" rtlCol="0">
            <a:spAutoFit/>
          </a:bodyPr>
          <a:lstStyle/>
          <a:p>
            <a:pPr algn="ctr"/>
            <a:r>
              <a:rPr lang="en-US" sz="2400" dirty="0">
                <a:latin typeface="Comic Sans MS" pitchFamily="66" charset="0"/>
              </a:rPr>
              <a:t>full width </a:t>
            </a:r>
          </a:p>
          <a:p>
            <a:pPr algn="ctr"/>
            <a:r>
              <a:rPr lang="en-US" sz="2400" dirty="0">
                <a:latin typeface="Comic Sans MS" pitchFamily="66" charset="0"/>
              </a:rPr>
              <a:t>at half </a:t>
            </a:r>
          </a:p>
          <a:p>
            <a:pPr algn="ctr"/>
            <a:r>
              <a:rPr lang="en-US" sz="2400" dirty="0">
                <a:latin typeface="Comic Sans MS" pitchFamily="66" charset="0"/>
              </a:rPr>
              <a:t>maximum </a:t>
            </a:r>
          </a:p>
          <a:p>
            <a:pPr algn="ctr"/>
            <a:r>
              <a:rPr lang="en-US" sz="2400" dirty="0">
                <a:latin typeface="Comic Sans MS" pitchFamily="66" charset="0"/>
              </a:rPr>
              <a:t>(FWHM)</a:t>
            </a:r>
          </a:p>
        </p:txBody>
      </p:sp>
      <p:cxnSp>
        <p:nvCxnSpPr>
          <p:cNvPr id="10" name="Straight Connector 9"/>
          <p:cNvCxnSpPr/>
          <p:nvPr/>
        </p:nvCxnSpPr>
        <p:spPr>
          <a:xfrm>
            <a:off x="4394200" y="3848100"/>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22800" y="1689100"/>
            <a:ext cx="0" cy="38100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14553" y="5105400"/>
            <a:ext cx="814647" cy="461665"/>
          </a:xfrm>
          <a:prstGeom prst="rect">
            <a:avLst/>
          </a:prstGeom>
          <a:noFill/>
        </p:spPr>
        <p:txBody>
          <a:bodyPr wrap="none" rtlCol="0">
            <a:spAutoFit/>
          </a:bodyPr>
          <a:lstStyle/>
          <a:p>
            <a:r>
              <a:rPr lang="en-US" sz="2400" dirty="0">
                <a:latin typeface="Comic Sans MS" pitchFamily="66" charset="0"/>
              </a:rPr>
              <a:t>area</a:t>
            </a:r>
          </a:p>
        </p:txBody>
      </p:sp>
      <p:cxnSp>
        <p:nvCxnSpPr>
          <p:cNvPr id="16" name="Straight Connector 15"/>
          <p:cNvCxnSpPr/>
          <p:nvPr/>
        </p:nvCxnSpPr>
        <p:spPr>
          <a:xfrm>
            <a:off x="3810000" y="2057400"/>
            <a:ext cx="0" cy="3543300"/>
          </a:xfrm>
          <a:prstGeom prst="line">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43200" y="3429000"/>
            <a:ext cx="1103187" cy="461665"/>
          </a:xfrm>
          <a:prstGeom prst="rect">
            <a:avLst/>
          </a:prstGeom>
          <a:noFill/>
        </p:spPr>
        <p:txBody>
          <a:bodyPr wrap="none" rtlCol="0">
            <a:spAutoFit/>
          </a:bodyPr>
          <a:lstStyle/>
          <a:p>
            <a:r>
              <a:rPr lang="en-US" sz="2400" dirty="0">
                <a:latin typeface="Comic Sans MS" pitchFamily="66" charset="0"/>
              </a:rPr>
              <a:t>height</a:t>
            </a:r>
          </a:p>
        </p:txBody>
      </p:sp>
      <p:cxnSp>
        <p:nvCxnSpPr>
          <p:cNvPr id="19" name="Straight Connector 18"/>
          <p:cNvCxnSpPr/>
          <p:nvPr/>
        </p:nvCxnSpPr>
        <p:spPr>
          <a:xfrm flipH="1" flipV="1">
            <a:off x="4660900" y="4305300"/>
            <a:ext cx="546100" cy="60960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572000" y="4191000"/>
            <a:ext cx="76200" cy="762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62400" y="1295400"/>
            <a:ext cx="1486304" cy="461665"/>
          </a:xfrm>
          <a:prstGeom prst="rect">
            <a:avLst/>
          </a:prstGeom>
          <a:noFill/>
        </p:spPr>
        <p:txBody>
          <a:bodyPr wrap="none" rtlCol="0">
            <a:spAutoFit/>
          </a:bodyPr>
          <a:lstStyle/>
          <a:p>
            <a:r>
              <a:rPr lang="en-US" sz="2400" dirty="0">
                <a:latin typeface="Comic Sans MS" pitchFamily="66" charset="0"/>
              </a:rPr>
              <a:t>maximum</a:t>
            </a:r>
          </a:p>
        </p:txBody>
      </p:sp>
      <p:sp>
        <p:nvSpPr>
          <p:cNvPr id="25" name="TextBox 24"/>
          <p:cNvSpPr txBox="1"/>
          <p:nvPr/>
        </p:nvSpPr>
        <p:spPr>
          <a:xfrm>
            <a:off x="7103456" y="2316540"/>
            <a:ext cx="1507144" cy="1569660"/>
          </a:xfrm>
          <a:prstGeom prst="rect">
            <a:avLst/>
          </a:prstGeom>
          <a:noFill/>
        </p:spPr>
        <p:txBody>
          <a:bodyPr wrap="none" rtlCol="0">
            <a:spAutoFit/>
          </a:bodyPr>
          <a:lstStyle/>
          <a:p>
            <a:pPr algn="ctr"/>
            <a:r>
              <a:rPr lang="en-US" sz="2400" dirty="0">
                <a:latin typeface="Comic Sans MS" pitchFamily="66" charset="0"/>
              </a:rPr>
              <a:t>mean</a:t>
            </a:r>
          </a:p>
          <a:p>
            <a:pPr algn="ctr"/>
            <a:r>
              <a:rPr lang="en-US" sz="2400" dirty="0">
                <a:latin typeface="Comic Sans MS" pitchFamily="66" charset="0"/>
              </a:rPr>
              <a:t>variance</a:t>
            </a:r>
          </a:p>
          <a:p>
            <a:pPr algn="ctr"/>
            <a:r>
              <a:rPr lang="en-US" sz="2400" dirty="0" err="1">
                <a:latin typeface="Comic Sans MS" pitchFamily="66" charset="0"/>
              </a:rPr>
              <a:t>skewness</a:t>
            </a:r>
            <a:endParaRPr lang="en-US" sz="2400" dirty="0">
              <a:latin typeface="Comic Sans MS" pitchFamily="66" charset="0"/>
            </a:endParaRPr>
          </a:p>
          <a:p>
            <a:pPr algn="ctr"/>
            <a:r>
              <a:rPr lang="en-US" sz="2400" dirty="0">
                <a:latin typeface="Comic Sans MS" pitchFamily="66" charset="0"/>
              </a:rPr>
              <a:t>kurtosis</a:t>
            </a:r>
          </a:p>
        </p:txBody>
      </p:sp>
      <p:sp>
        <p:nvSpPr>
          <p:cNvPr id="17" name="Rectangle 87"/>
          <p:cNvSpPr>
            <a:spLocks noChangeArrowheads="1"/>
          </p:cNvSpPr>
          <p:nvPr/>
        </p:nvSpPr>
        <p:spPr bwMode="auto">
          <a:xfrm rot="-5400000">
            <a:off x="1219200" y="3124200"/>
            <a:ext cx="1676400" cy="304800"/>
          </a:xfrm>
          <a:prstGeom prst="rect">
            <a:avLst/>
          </a:prstGeom>
          <a:noFill/>
          <a:ln w="9525">
            <a:noFill/>
            <a:miter lim="800000"/>
            <a:headEnd/>
            <a:tailEnd/>
          </a:ln>
        </p:spPr>
        <p:txBody>
          <a:bodyPr anchor="ctr"/>
          <a:lstStyle/>
          <a:p>
            <a:pPr algn="ctr"/>
            <a:r>
              <a:rPr lang="sv-SE" sz="2400" b="1" dirty="0">
                <a:latin typeface="Comic Sans MS" pitchFamily="66" charset="0"/>
              </a:rPr>
              <a:t>Intensity</a:t>
            </a:r>
          </a:p>
        </p:txBody>
      </p:sp>
    </p:spTree>
    <p:extLst>
      <p:ext uri="{BB962C8B-B14F-4D97-AF65-F5344CB8AC3E}">
        <p14:creationId xmlns:p14="http://schemas.microsoft.com/office/powerpoint/2010/main" val="83265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8" grpId="0"/>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Information about a Peak </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graphicFrame>
        <p:nvGraphicFramePr>
          <p:cNvPr id="4" name="Object 3"/>
          <p:cNvGraphicFramePr>
            <a:graphicFrameLocks noChangeAspect="1"/>
          </p:cNvGraphicFramePr>
          <p:nvPr/>
        </p:nvGraphicFramePr>
        <p:xfrm>
          <a:off x="4572000" y="1752600"/>
          <a:ext cx="2243137" cy="1264927"/>
        </p:xfrm>
        <a:graphic>
          <a:graphicData uri="http://schemas.openxmlformats.org/presentationml/2006/ole">
            <mc:AlternateContent xmlns:mc="http://schemas.openxmlformats.org/markup-compatibility/2006">
              <mc:Choice xmlns:v="urn:schemas-microsoft-com:vml" Requires="v">
                <p:oleObj spid="_x0000_s172086" name="Equation" r:id="rId4" imgW="850531" imgH="482391" progId="Equation.3">
                  <p:embed/>
                </p:oleObj>
              </mc:Choice>
              <mc:Fallback>
                <p:oleObj name="Equation" r:id="rId4" imgW="850531" imgH="482391"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2243137" cy="12649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7091" name="Object 3"/>
          <p:cNvGraphicFramePr>
            <a:graphicFrameLocks noChangeAspect="1"/>
          </p:cNvGraphicFramePr>
          <p:nvPr/>
        </p:nvGraphicFramePr>
        <p:xfrm>
          <a:off x="2667000" y="3048000"/>
          <a:ext cx="3422650" cy="915987"/>
        </p:xfrm>
        <a:graphic>
          <a:graphicData uri="http://schemas.openxmlformats.org/presentationml/2006/ole">
            <mc:AlternateContent xmlns:mc="http://schemas.openxmlformats.org/markup-compatibility/2006">
              <mc:Choice xmlns:v="urn:schemas-microsoft-com:vml" Requires="v">
                <p:oleObj spid="_x0000_s172087" name="Equation" r:id="rId6" imgW="952087" imgH="253890" progId="Equation.3">
                  <p:embed/>
                </p:oleObj>
              </mc:Choice>
              <mc:Fallback>
                <p:oleObj name="Equation" r:id="rId6" imgW="952087" imgH="253890" progId="Equation.3">
                  <p:embed/>
                  <p:pic>
                    <p:nvPicPr>
                      <p:cNvPr id="2170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048000"/>
                        <a:ext cx="3422650"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2133600"/>
            <a:ext cx="3462807" cy="584775"/>
          </a:xfrm>
          <a:prstGeom prst="rect">
            <a:avLst/>
          </a:prstGeom>
          <a:noFill/>
        </p:spPr>
        <p:txBody>
          <a:bodyPr wrap="none" rtlCol="0">
            <a:spAutoFit/>
          </a:bodyPr>
          <a:lstStyle/>
          <a:p>
            <a:pPr algn="ctr"/>
            <a:r>
              <a:rPr lang="en-US" sz="3200" dirty="0" err="1">
                <a:latin typeface="Comic Sans MS" pitchFamily="66" charset="0"/>
              </a:rPr>
              <a:t>Centroid</a:t>
            </a:r>
            <a:r>
              <a:rPr lang="en-US" sz="3200" dirty="0">
                <a:latin typeface="Comic Sans MS" pitchFamily="66" charset="0"/>
              </a:rPr>
              <a:t> or mean</a:t>
            </a:r>
          </a:p>
        </p:txBody>
      </p:sp>
      <p:graphicFrame>
        <p:nvGraphicFramePr>
          <p:cNvPr id="217092" name="Object 4"/>
          <p:cNvGraphicFramePr>
            <a:graphicFrameLocks noChangeAspect="1"/>
          </p:cNvGraphicFramePr>
          <p:nvPr/>
        </p:nvGraphicFramePr>
        <p:xfrm>
          <a:off x="4891579" y="914400"/>
          <a:ext cx="993775" cy="588963"/>
        </p:xfrm>
        <a:graphic>
          <a:graphicData uri="http://schemas.openxmlformats.org/presentationml/2006/ole">
            <mc:AlternateContent xmlns:mc="http://schemas.openxmlformats.org/markup-compatibility/2006">
              <mc:Choice xmlns:v="urn:schemas-microsoft-com:vml" Requires="v">
                <p:oleObj spid="_x0000_s172088" name="Equation" r:id="rId8" imgW="342751" imgH="203112" progId="Equation.3">
                  <p:embed/>
                </p:oleObj>
              </mc:Choice>
              <mc:Fallback>
                <p:oleObj name="Equation" r:id="rId8" imgW="342751" imgH="203112" progId="Equation.3">
                  <p:embed/>
                  <p:pic>
                    <p:nvPicPr>
                      <p:cNvPr id="21709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579" y="914400"/>
                        <a:ext cx="993775" cy="588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838200" y="927100"/>
            <a:ext cx="5205271" cy="584775"/>
          </a:xfrm>
          <a:prstGeom prst="rect">
            <a:avLst/>
          </a:prstGeom>
          <a:noFill/>
        </p:spPr>
        <p:txBody>
          <a:bodyPr wrap="none" rtlCol="0">
            <a:spAutoFit/>
          </a:bodyPr>
          <a:lstStyle/>
          <a:p>
            <a:pPr algn="ctr"/>
            <a:r>
              <a:rPr lang="en-US" sz="3200" dirty="0">
                <a:latin typeface="Comic Sans MS" pitchFamily="66" charset="0"/>
              </a:rPr>
              <a:t>A peak is defined by        </a:t>
            </a:r>
          </a:p>
        </p:txBody>
      </p:sp>
      <p:graphicFrame>
        <p:nvGraphicFramePr>
          <p:cNvPr id="269318" name="Object 6"/>
          <p:cNvGraphicFramePr>
            <a:graphicFrameLocks noChangeAspect="1"/>
          </p:cNvGraphicFramePr>
          <p:nvPr/>
        </p:nvGraphicFramePr>
        <p:xfrm>
          <a:off x="2143125" y="4114800"/>
          <a:ext cx="4471988" cy="733425"/>
        </p:xfrm>
        <a:graphic>
          <a:graphicData uri="http://schemas.openxmlformats.org/presentationml/2006/ole">
            <mc:AlternateContent xmlns:mc="http://schemas.openxmlformats.org/markup-compatibility/2006">
              <mc:Choice xmlns:v="urn:schemas-microsoft-com:vml" Requires="v">
                <p:oleObj spid="_x0000_s172089" name="Equation" r:id="rId10" imgW="1244600" imgH="203200" progId="Equation.3">
                  <p:embed/>
                </p:oleObj>
              </mc:Choice>
              <mc:Fallback>
                <p:oleObj name="Equation" r:id="rId10" imgW="1244600" imgH="203200" progId="Equation.3">
                  <p:embed/>
                  <p:pic>
                    <p:nvPicPr>
                      <p:cNvPr id="269318"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125" y="4114800"/>
                        <a:ext cx="4471988"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90316" y="5552182"/>
            <a:ext cx="8584401" cy="1077218"/>
          </a:xfrm>
          <a:prstGeom prst="rect">
            <a:avLst/>
          </a:prstGeom>
          <a:noFill/>
        </p:spPr>
        <p:txBody>
          <a:bodyPr wrap="none" rtlCol="0">
            <a:spAutoFit/>
          </a:bodyPr>
          <a:lstStyle/>
          <a:p>
            <a:r>
              <a:rPr lang="en-US" sz="3200" dirty="0">
                <a:latin typeface="Comic Sans MS" pitchFamily="66" charset="0"/>
              </a:rPr>
              <a:t>To calculate any of these measures we need</a:t>
            </a:r>
          </a:p>
          <a:p>
            <a:r>
              <a:rPr lang="en-US" sz="3200" dirty="0">
                <a:latin typeface="Comic Sans MS" pitchFamily="66" charset="0"/>
              </a:rPr>
              <a:t>to know where the peak starts and ends.</a:t>
            </a:r>
          </a:p>
        </p:txBody>
      </p:sp>
    </p:spTree>
    <p:extLst>
      <p:ext uri="{BB962C8B-B14F-4D97-AF65-F5344CB8AC3E}">
        <p14:creationId xmlns:p14="http://schemas.microsoft.com/office/powerpoint/2010/main" val="10991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Where does a peak start and end?</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11" name="Picture 1" descr="C:\Users\fenyo\Desktop\peaks_noise_peak_at05_.png"/>
          <p:cNvPicPr>
            <a:picLocks noChangeAspect="1" noChangeArrowheads="1"/>
          </p:cNvPicPr>
          <p:nvPr/>
        </p:nvPicPr>
        <p:blipFill>
          <a:blip r:embed="rId3" cstate="print"/>
          <a:srcRect/>
          <a:stretch>
            <a:fillRect/>
          </a:stretch>
        </p:blipFill>
        <p:spPr bwMode="auto">
          <a:xfrm>
            <a:off x="5181600" y="838200"/>
            <a:ext cx="2764106" cy="2743200"/>
          </a:xfrm>
          <a:prstGeom prst="rect">
            <a:avLst/>
          </a:prstGeom>
          <a:noFill/>
        </p:spPr>
      </p:pic>
      <p:pic>
        <p:nvPicPr>
          <p:cNvPr id="13" name="Picture 3" descr="C:\Users\fenyo\Desktop\peaks_noise_peak_at00_.png"/>
          <p:cNvPicPr>
            <a:picLocks noChangeAspect="1" noChangeArrowheads="1"/>
          </p:cNvPicPr>
          <p:nvPr/>
        </p:nvPicPr>
        <p:blipFill>
          <a:blip r:embed="rId4" cstate="print"/>
          <a:srcRect/>
          <a:stretch>
            <a:fillRect/>
          </a:stretch>
        </p:blipFill>
        <p:spPr bwMode="auto">
          <a:xfrm>
            <a:off x="1447800" y="838200"/>
            <a:ext cx="2853182" cy="2743200"/>
          </a:xfrm>
          <a:prstGeom prst="rect">
            <a:avLst/>
          </a:prstGeom>
          <a:noFill/>
        </p:spPr>
      </p:pic>
      <p:pic>
        <p:nvPicPr>
          <p:cNvPr id="270342" name="Picture 6" descr="C:\Users\fenyo\Desktop\peaks_skewed_noise_peak_at00_.png"/>
          <p:cNvPicPr>
            <a:picLocks noChangeAspect="1" noChangeArrowheads="1"/>
          </p:cNvPicPr>
          <p:nvPr/>
        </p:nvPicPr>
        <p:blipFill>
          <a:blip r:embed="rId5" cstate="print"/>
          <a:srcRect/>
          <a:stretch>
            <a:fillRect/>
          </a:stretch>
        </p:blipFill>
        <p:spPr bwMode="auto">
          <a:xfrm>
            <a:off x="1524000" y="3810000"/>
            <a:ext cx="2855001" cy="2743200"/>
          </a:xfrm>
          <a:prstGeom prst="rect">
            <a:avLst/>
          </a:prstGeom>
          <a:noFill/>
        </p:spPr>
      </p:pic>
      <p:pic>
        <p:nvPicPr>
          <p:cNvPr id="270343" name="Picture 7" descr="C:\Users\fenyo\Desktop\peaks_skewed_noise_peak_at05_.png"/>
          <p:cNvPicPr>
            <a:picLocks noChangeAspect="1" noChangeArrowheads="1"/>
          </p:cNvPicPr>
          <p:nvPr/>
        </p:nvPicPr>
        <p:blipFill>
          <a:blip r:embed="rId6" cstate="print"/>
          <a:srcRect/>
          <a:stretch>
            <a:fillRect/>
          </a:stretch>
        </p:blipFill>
        <p:spPr bwMode="auto">
          <a:xfrm>
            <a:off x="5181600" y="3810000"/>
            <a:ext cx="2765939" cy="2743200"/>
          </a:xfrm>
          <a:prstGeom prst="rect">
            <a:avLst/>
          </a:prstGeom>
          <a:noFill/>
        </p:spPr>
      </p:pic>
    </p:spTree>
    <p:extLst>
      <p:ext uri="{BB962C8B-B14F-4D97-AF65-F5344CB8AC3E}">
        <p14:creationId xmlns:p14="http://schemas.microsoft.com/office/powerpoint/2010/main" val="3743166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1819539" y="1676400"/>
            <a:ext cx="5504923" cy="3319921"/>
          </a:xfrm>
          <a:prstGeom prst="rect">
            <a:avLst/>
          </a:prstGeom>
          <a:noFill/>
          <a:ln w="9525">
            <a:noFill/>
            <a:miter lim="800000"/>
            <a:headEnd/>
            <a:tailEnd/>
          </a:ln>
          <a:effectLst/>
        </p:spPr>
      </p:pic>
      <p:sp>
        <p:nvSpPr>
          <p:cNvPr id="5" name="Text Box 10"/>
          <p:cNvSpPr txBox="1">
            <a:spLocks noChangeArrowheads="1"/>
          </p:cNvSpPr>
          <p:nvPr/>
        </p:nvSpPr>
        <p:spPr bwMode="auto">
          <a:xfrm>
            <a:off x="2792656" y="0"/>
            <a:ext cx="3534942" cy="523220"/>
          </a:xfrm>
          <a:prstGeom prst="rect">
            <a:avLst/>
          </a:prstGeom>
          <a:noFill/>
          <a:ln w="9525">
            <a:noFill/>
            <a:miter lim="800000"/>
            <a:headEnd/>
            <a:tailEnd/>
          </a:ln>
        </p:spPr>
        <p:txBody>
          <a:bodyPr wrap="none">
            <a:spAutoFit/>
          </a:bodyPr>
          <a:lstStyle/>
          <a:p>
            <a:pPr algn="ctr"/>
            <a:r>
              <a:rPr lang="en-US" sz="2800" b="1" dirty="0">
                <a:latin typeface="Comic Sans MS" pitchFamily="66" charset="0"/>
              </a:rPr>
              <a:t>Estimating quantity</a:t>
            </a:r>
          </a:p>
        </p:txBody>
      </p:sp>
      <p:sp>
        <p:nvSpPr>
          <p:cNvPr id="6" name="Line 88"/>
          <p:cNvSpPr>
            <a:spLocks noChangeShapeType="1"/>
          </p:cNvSpPr>
          <p:nvPr/>
        </p:nvSpPr>
        <p:spPr bwMode="auto">
          <a:xfrm>
            <a:off x="609600" y="478220"/>
            <a:ext cx="7924800" cy="0"/>
          </a:xfrm>
          <a:prstGeom prst="line">
            <a:avLst/>
          </a:prstGeom>
          <a:noFill/>
          <a:ln w="31750">
            <a:solidFill>
              <a:srgbClr val="CC3300"/>
            </a:solidFill>
            <a:round/>
            <a:headEnd/>
            <a:tailEnd/>
          </a:ln>
        </p:spPr>
        <p:txBody>
          <a:bodyPr/>
          <a:lstStyle/>
          <a:p>
            <a:endParaRPr lang="en-US" dirty="0"/>
          </a:p>
        </p:txBody>
      </p:sp>
      <p:cxnSp>
        <p:nvCxnSpPr>
          <p:cNvPr id="10" name="Straight Connector 9"/>
          <p:cNvCxnSpPr/>
          <p:nvPr/>
        </p:nvCxnSpPr>
        <p:spPr>
          <a:xfrm rot="10800000" flipV="1">
            <a:off x="1841157" y="4310520"/>
            <a:ext cx="5410200"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1341106" y="3121818"/>
            <a:ext cx="2348576" cy="1587"/>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57800" y="1752600"/>
            <a:ext cx="1911101" cy="461665"/>
          </a:xfrm>
          <a:prstGeom prst="rect">
            <a:avLst/>
          </a:prstGeom>
          <a:noFill/>
        </p:spPr>
        <p:txBody>
          <a:bodyPr wrap="none" rtlCol="0">
            <a:spAutoFit/>
          </a:bodyPr>
          <a:lstStyle/>
          <a:p>
            <a:r>
              <a:rPr lang="en-US" sz="2400" b="1" dirty="0">
                <a:solidFill>
                  <a:srgbClr val="C00000"/>
                </a:solidFill>
              </a:rPr>
              <a:t>Peak height</a:t>
            </a:r>
          </a:p>
        </p:txBody>
      </p:sp>
      <p:pic>
        <p:nvPicPr>
          <p:cNvPr id="134147" name="Picture 3"/>
          <p:cNvPicPr>
            <a:picLocks noChangeAspect="1" noChangeArrowheads="1"/>
          </p:cNvPicPr>
          <p:nvPr/>
        </p:nvPicPr>
        <p:blipFill>
          <a:blip r:embed="rId4" cstate="print"/>
          <a:srcRect/>
          <a:stretch>
            <a:fillRect/>
          </a:stretch>
        </p:blipFill>
        <p:spPr bwMode="auto">
          <a:xfrm>
            <a:off x="2578443" y="1738773"/>
            <a:ext cx="366703" cy="2628896"/>
          </a:xfrm>
          <a:prstGeom prst="rect">
            <a:avLst/>
          </a:prstGeom>
          <a:noFill/>
          <a:ln w="9525">
            <a:noFill/>
            <a:miter lim="800000"/>
            <a:headEnd/>
            <a:tailEnd/>
          </a:ln>
          <a:effectLst/>
        </p:spPr>
      </p:pic>
      <p:sp>
        <p:nvSpPr>
          <p:cNvPr id="20" name="TextBox 19"/>
          <p:cNvSpPr txBox="1"/>
          <p:nvPr/>
        </p:nvSpPr>
        <p:spPr>
          <a:xfrm>
            <a:off x="5257800" y="2133600"/>
            <a:ext cx="1996059" cy="461665"/>
          </a:xfrm>
          <a:prstGeom prst="rect">
            <a:avLst/>
          </a:prstGeom>
          <a:noFill/>
        </p:spPr>
        <p:txBody>
          <a:bodyPr wrap="none" rtlCol="0">
            <a:spAutoFit/>
          </a:bodyPr>
          <a:lstStyle/>
          <a:p>
            <a:r>
              <a:rPr lang="en-US" sz="2400" b="1" dirty="0">
                <a:solidFill>
                  <a:srgbClr val="C00000"/>
                </a:solidFill>
              </a:rPr>
              <a:t>Curve fitting</a:t>
            </a:r>
          </a:p>
        </p:txBody>
      </p:sp>
      <p:sp>
        <p:nvSpPr>
          <p:cNvPr id="21" name="TextBox 20"/>
          <p:cNvSpPr txBox="1"/>
          <p:nvPr/>
        </p:nvSpPr>
        <p:spPr>
          <a:xfrm>
            <a:off x="5257800" y="2510135"/>
            <a:ext cx="1624163" cy="461665"/>
          </a:xfrm>
          <a:prstGeom prst="rect">
            <a:avLst/>
          </a:prstGeom>
          <a:noFill/>
        </p:spPr>
        <p:txBody>
          <a:bodyPr wrap="none" rtlCol="0">
            <a:spAutoFit/>
          </a:bodyPr>
          <a:lstStyle/>
          <a:p>
            <a:r>
              <a:rPr lang="en-US" sz="2400" b="1" dirty="0">
                <a:solidFill>
                  <a:srgbClr val="C00000"/>
                </a:solidFill>
              </a:rPr>
              <a:t>Peak area</a:t>
            </a:r>
          </a:p>
        </p:txBody>
      </p:sp>
      <p:grpSp>
        <p:nvGrpSpPr>
          <p:cNvPr id="2" name="Group 55"/>
          <p:cNvGrpSpPr/>
          <p:nvPr/>
        </p:nvGrpSpPr>
        <p:grpSpPr>
          <a:xfrm>
            <a:off x="2614607" y="2019758"/>
            <a:ext cx="280993" cy="2293242"/>
            <a:chOff x="2614607" y="681037"/>
            <a:chExt cx="280993" cy="2293242"/>
          </a:xfrm>
        </p:grpSpPr>
        <p:cxnSp>
          <p:nvCxnSpPr>
            <p:cNvPr id="23" name="Straight Connector 22"/>
            <p:cNvCxnSpPr/>
            <p:nvPr/>
          </p:nvCxnSpPr>
          <p:spPr>
            <a:xfrm rot="5400000">
              <a:off x="2358575" y="2718247"/>
              <a:ext cx="5120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2676534" y="2752733"/>
              <a:ext cx="433377" cy="47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452689" y="2552700"/>
              <a:ext cx="838197"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302673" y="2421730"/>
              <a:ext cx="1100138"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1897853" y="2055016"/>
              <a:ext cx="18335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2509840" y="2643185"/>
              <a:ext cx="657227"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21701" y="2540790"/>
              <a:ext cx="8620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2483645" y="2817022"/>
              <a:ext cx="304799" cy="47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802601" y="1978816"/>
              <a:ext cx="19859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657350" y="1919282"/>
              <a:ext cx="21050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2376480" y="2666999"/>
              <a:ext cx="609600"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597819" y="1826419"/>
              <a:ext cx="2290765"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852611" y="2095501"/>
              <a:ext cx="1752602"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1743078" y="1957389"/>
              <a:ext cx="20288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1916910" y="2116930"/>
              <a:ext cx="1709738"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5257800" y="1756716"/>
            <a:ext cx="1911101" cy="461665"/>
          </a:xfrm>
          <a:prstGeom prst="rect">
            <a:avLst/>
          </a:prstGeom>
          <a:noFill/>
        </p:spPr>
        <p:txBody>
          <a:bodyPr wrap="none" rtlCol="0">
            <a:spAutoFit/>
          </a:bodyPr>
          <a:lstStyle/>
          <a:p>
            <a:r>
              <a:rPr lang="en-US" sz="2400" b="1" dirty="0"/>
              <a:t>Peak height</a:t>
            </a:r>
          </a:p>
        </p:txBody>
      </p:sp>
      <p:sp>
        <p:nvSpPr>
          <p:cNvPr id="58" name="TextBox 57"/>
          <p:cNvSpPr txBox="1"/>
          <p:nvPr/>
        </p:nvSpPr>
        <p:spPr>
          <a:xfrm>
            <a:off x="5257800" y="2137716"/>
            <a:ext cx="1996059" cy="461665"/>
          </a:xfrm>
          <a:prstGeom prst="rect">
            <a:avLst/>
          </a:prstGeom>
          <a:noFill/>
        </p:spPr>
        <p:txBody>
          <a:bodyPr wrap="none" rtlCol="0">
            <a:spAutoFit/>
          </a:bodyPr>
          <a:lstStyle/>
          <a:p>
            <a:r>
              <a:rPr lang="en-US" sz="2400" b="1" dirty="0"/>
              <a:t>Curve fitting</a:t>
            </a:r>
          </a:p>
        </p:txBody>
      </p:sp>
      <p:sp>
        <p:nvSpPr>
          <p:cNvPr id="60" name="TextBox 59"/>
          <p:cNvSpPr txBox="1"/>
          <p:nvPr/>
        </p:nvSpPr>
        <p:spPr>
          <a:xfrm>
            <a:off x="4265735" y="4876800"/>
            <a:ext cx="611065" cy="400110"/>
          </a:xfrm>
          <a:prstGeom prst="rect">
            <a:avLst/>
          </a:prstGeom>
          <a:noFill/>
        </p:spPr>
        <p:txBody>
          <a:bodyPr wrap="none" rtlCol="0">
            <a:spAutoFit/>
          </a:bodyPr>
          <a:lstStyle/>
          <a:p>
            <a:r>
              <a:rPr lang="en-US" sz="2000" b="1" dirty="0"/>
              <a:t>m/z</a:t>
            </a:r>
          </a:p>
        </p:txBody>
      </p:sp>
      <p:sp>
        <p:nvSpPr>
          <p:cNvPr id="61" name="TextBox 60"/>
          <p:cNvSpPr txBox="1"/>
          <p:nvPr/>
        </p:nvSpPr>
        <p:spPr>
          <a:xfrm>
            <a:off x="1371600" y="2435894"/>
            <a:ext cx="492443" cy="1145506"/>
          </a:xfrm>
          <a:prstGeom prst="rect">
            <a:avLst/>
          </a:prstGeom>
          <a:noFill/>
        </p:spPr>
        <p:txBody>
          <a:bodyPr vert="vert270" wrap="none" rtlCol="0">
            <a:spAutoFit/>
          </a:bodyPr>
          <a:lstStyle/>
          <a:p>
            <a:r>
              <a:rPr lang="en-US" sz="2000" b="1" dirty="0"/>
              <a:t>Intensity</a:t>
            </a:r>
          </a:p>
        </p:txBody>
      </p:sp>
    </p:spTree>
    <p:extLst>
      <p:ext uri="{BB962C8B-B14F-4D97-AF65-F5344CB8AC3E}">
        <p14:creationId xmlns:p14="http://schemas.microsoft.com/office/powerpoint/2010/main" val="360755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41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3414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1"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594927" y="0"/>
            <a:ext cx="7930376" cy="523220"/>
          </a:xfrm>
          <a:prstGeom prst="rect">
            <a:avLst/>
          </a:prstGeom>
          <a:noFill/>
          <a:ln w="9525">
            <a:noFill/>
            <a:miter lim="800000"/>
            <a:headEnd/>
            <a:tailEnd/>
          </a:ln>
        </p:spPr>
        <p:txBody>
          <a:bodyPr wrap="none">
            <a:spAutoFit/>
          </a:bodyPr>
          <a:lstStyle/>
          <a:p>
            <a:pPr algn="ctr"/>
            <a:r>
              <a:rPr lang="en-US" sz="2800" b="1" dirty="0">
                <a:latin typeface="Comic Sans MS" pitchFamily="66" charset="0"/>
              </a:rPr>
              <a:t>What is the best way to estimate quantity?</a:t>
            </a:r>
          </a:p>
        </p:txBody>
      </p:sp>
      <p:sp>
        <p:nvSpPr>
          <p:cNvPr id="6" name="Line 88"/>
          <p:cNvSpPr>
            <a:spLocks noChangeShapeType="1"/>
          </p:cNvSpPr>
          <p:nvPr/>
        </p:nvSpPr>
        <p:spPr bwMode="auto">
          <a:xfrm>
            <a:off x="609600" y="478220"/>
            <a:ext cx="7924800" cy="0"/>
          </a:xfrm>
          <a:prstGeom prst="line">
            <a:avLst/>
          </a:prstGeom>
          <a:noFill/>
          <a:ln w="31750">
            <a:solidFill>
              <a:srgbClr val="CC3300"/>
            </a:solidFill>
            <a:round/>
            <a:headEnd/>
            <a:tailEnd/>
          </a:ln>
        </p:spPr>
        <p:txBody>
          <a:bodyPr/>
          <a:lstStyle/>
          <a:p>
            <a:endParaRPr lang="en-US"/>
          </a:p>
        </p:txBody>
      </p:sp>
      <p:sp>
        <p:nvSpPr>
          <p:cNvPr id="4" name="TextBox 3"/>
          <p:cNvSpPr txBox="1"/>
          <p:nvPr/>
        </p:nvSpPr>
        <p:spPr>
          <a:xfrm>
            <a:off x="609600" y="1243548"/>
            <a:ext cx="7758855" cy="3785652"/>
          </a:xfrm>
          <a:prstGeom prst="rect">
            <a:avLst/>
          </a:prstGeom>
          <a:noFill/>
        </p:spPr>
        <p:txBody>
          <a:bodyPr wrap="square" rtlCol="0">
            <a:spAutoFit/>
          </a:bodyPr>
          <a:lstStyle/>
          <a:p>
            <a:pPr>
              <a:tabLst>
                <a:tab pos="2978150" algn="l"/>
              </a:tabLst>
            </a:pPr>
            <a:r>
              <a:rPr lang="en-US" sz="2400" dirty="0">
                <a:latin typeface="Comic Sans MS" pitchFamily="66" charset="0"/>
              </a:rPr>
              <a:t>Peak height  	- resistant to interference</a:t>
            </a:r>
          </a:p>
          <a:p>
            <a:pPr>
              <a:tabLst>
                <a:tab pos="2978150" algn="l"/>
              </a:tabLst>
            </a:pPr>
            <a:r>
              <a:rPr lang="en-US" sz="2400" dirty="0">
                <a:latin typeface="Comic Sans MS" pitchFamily="66" charset="0"/>
              </a:rPr>
              <a:t>	- poor statistics</a:t>
            </a:r>
          </a:p>
          <a:p>
            <a:pPr>
              <a:tabLst>
                <a:tab pos="2978150" algn="l"/>
              </a:tabLst>
            </a:pPr>
            <a:endParaRPr lang="en-US" sz="2400" dirty="0">
              <a:latin typeface="Comic Sans MS" pitchFamily="66" charset="0"/>
            </a:endParaRPr>
          </a:p>
          <a:p>
            <a:pPr>
              <a:tabLst>
                <a:tab pos="2978150" algn="l"/>
              </a:tabLst>
            </a:pPr>
            <a:r>
              <a:rPr lang="en-US" sz="2400" dirty="0">
                <a:latin typeface="Comic Sans MS" pitchFamily="66" charset="0"/>
              </a:rPr>
              <a:t>Peak area  	- better statistics </a:t>
            </a:r>
          </a:p>
          <a:p>
            <a:pPr>
              <a:tabLst>
                <a:tab pos="2978150" algn="l"/>
              </a:tabLst>
            </a:pPr>
            <a:r>
              <a:rPr lang="en-US" sz="2400" dirty="0">
                <a:latin typeface="Comic Sans MS" pitchFamily="66" charset="0"/>
              </a:rPr>
              <a:t>	- more sensitive to interference</a:t>
            </a:r>
          </a:p>
          <a:p>
            <a:pPr>
              <a:tabLst>
                <a:tab pos="2978150" algn="l"/>
              </a:tabLst>
            </a:pPr>
            <a:r>
              <a:rPr lang="en-US" sz="2400" dirty="0">
                <a:latin typeface="Comic Sans MS" pitchFamily="66" charset="0"/>
              </a:rPr>
              <a:t>	</a:t>
            </a:r>
          </a:p>
          <a:p>
            <a:pPr>
              <a:tabLst>
                <a:tab pos="2978150" algn="l"/>
              </a:tabLst>
            </a:pPr>
            <a:r>
              <a:rPr lang="en-US" sz="2400" dirty="0">
                <a:latin typeface="Comic Sans MS" pitchFamily="66" charset="0"/>
              </a:rPr>
              <a:t>Curve fitting 	- better statistics</a:t>
            </a:r>
          </a:p>
          <a:p>
            <a:pPr>
              <a:tabLst>
                <a:tab pos="2978150" algn="l"/>
              </a:tabLst>
            </a:pPr>
            <a:r>
              <a:rPr lang="en-US" sz="2400" dirty="0">
                <a:latin typeface="Comic Sans MS" pitchFamily="66" charset="0"/>
              </a:rPr>
              <a:t>	- needs to know the peak shape</a:t>
            </a:r>
          </a:p>
          <a:p>
            <a:pPr>
              <a:tabLst>
                <a:tab pos="2978150" algn="l"/>
              </a:tabLst>
            </a:pPr>
            <a:r>
              <a:rPr lang="en-US" sz="2400" dirty="0">
                <a:latin typeface="Comic Sans MS" pitchFamily="66" charset="0"/>
              </a:rPr>
              <a:t>	- slow</a:t>
            </a:r>
          </a:p>
          <a:p>
            <a:pPr>
              <a:tabLst>
                <a:tab pos="2978150" algn="l"/>
              </a:tabLst>
            </a:pPr>
            <a:endParaRPr lang="en-US" sz="2400" dirty="0">
              <a:latin typeface="Comic Sans MS" pitchFamily="66" charset="0"/>
            </a:endParaRPr>
          </a:p>
        </p:txBody>
      </p:sp>
    </p:spTree>
    <p:extLst>
      <p:ext uri="{BB962C8B-B14F-4D97-AF65-F5344CB8AC3E}">
        <p14:creationId xmlns:p14="http://schemas.microsoft.com/office/powerpoint/2010/main" val="105305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76200"/>
            <a:ext cx="9144000" cy="1277938"/>
          </a:xfrm>
          <a:prstGeom prst="rect">
            <a:avLst/>
          </a:prstGeom>
          <a:noFill/>
          <a:ln w="9525">
            <a:noFill/>
            <a:miter lim="800000"/>
            <a:headEnd/>
            <a:tailEnd/>
          </a:ln>
        </p:spPr>
        <p:txBody>
          <a:bodyPr lIns="0" tIns="0" rIns="0" bIns="0"/>
          <a:lstStyle/>
          <a:p>
            <a:pPr algn="ctr" eaLnBrk="1" hangingPunct="1">
              <a:lnSpc>
                <a:spcPct val="95000"/>
              </a:lnSpc>
            </a:pPr>
            <a:r>
              <a:rPr lang="en-US" sz="2800" b="1" dirty="0">
                <a:latin typeface="Comic Sans MS" pitchFamily="66" charset="0"/>
              </a:rPr>
              <a:t>Sampling</a:t>
            </a:r>
          </a:p>
        </p:txBody>
      </p:sp>
      <p:pic>
        <p:nvPicPr>
          <p:cNvPr id="15364" name="Picture 3"/>
          <p:cNvPicPr>
            <a:picLocks noChangeArrowheads="1"/>
          </p:cNvPicPr>
          <p:nvPr/>
        </p:nvPicPr>
        <p:blipFill>
          <a:blip r:embed="rId3" cstate="print"/>
          <a:srcRect/>
          <a:stretch>
            <a:fillRect/>
          </a:stretch>
        </p:blipFill>
        <p:spPr bwMode="auto">
          <a:xfrm>
            <a:off x="1981200" y="1651000"/>
            <a:ext cx="5205413" cy="3479800"/>
          </a:xfrm>
          <a:prstGeom prst="rect">
            <a:avLst/>
          </a:prstGeom>
          <a:noFill/>
          <a:ln w="9525">
            <a:noFill/>
            <a:miter lim="800000"/>
            <a:headEnd/>
            <a:tailEnd/>
          </a:ln>
        </p:spPr>
      </p:pic>
      <p:pic>
        <p:nvPicPr>
          <p:cNvPr id="62468" name="Picture 4"/>
          <p:cNvPicPr>
            <a:picLocks noChangeArrowheads="1"/>
          </p:cNvPicPr>
          <p:nvPr/>
        </p:nvPicPr>
        <p:blipFill>
          <a:blip r:embed="rId4" cstate="print"/>
          <a:srcRect/>
          <a:stretch>
            <a:fillRect/>
          </a:stretch>
        </p:blipFill>
        <p:spPr bwMode="auto">
          <a:xfrm>
            <a:off x="1981200" y="1651000"/>
            <a:ext cx="5205413" cy="3479800"/>
          </a:xfrm>
          <a:prstGeom prst="rect">
            <a:avLst/>
          </a:prstGeom>
          <a:noFill/>
          <a:ln w="9525">
            <a:noFill/>
            <a:miter lim="800000"/>
            <a:headEnd/>
            <a:tailEnd/>
          </a:ln>
        </p:spPr>
      </p:pic>
      <p:sp>
        <p:nvSpPr>
          <p:cNvPr id="7" name="Line 88"/>
          <p:cNvSpPr>
            <a:spLocks noChangeShapeType="1"/>
          </p:cNvSpPr>
          <p:nvPr/>
        </p:nvSpPr>
        <p:spPr bwMode="auto">
          <a:xfrm>
            <a:off x="609600" y="478220"/>
            <a:ext cx="7924800" cy="0"/>
          </a:xfrm>
          <a:prstGeom prst="line">
            <a:avLst/>
          </a:prstGeom>
          <a:noFill/>
          <a:ln w="31750">
            <a:solidFill>
              <a:srgbClr val="CC3300"/>
            </a:solidFill>
            <a:round/>
            <a:headEnd/>
            <a:tailEnd/>
          </a:ln>
        </p:spPr>
        <p:txBody>
          <a:bodyPr/>
          <a:lstStyle/>
          <a:p>
            <a:endParaRPr lang="en-US"/>
          </a:p>
        </p:txBody>
      </p:sp>
      <p:sp>
        <p:nvSpPr>
          <p:cNvPr id="9" name="TextBox 8"/>
          <p:cNvSpPr txBox="1"/>
          <p:nvPr/>
        </p:nvSpPr>
        <p:spPr>
          <a:xfrm>
            <a:off x="3858972" y="5102423"/>
            <a:ext cx="1473417" cy="307777"/>
          </a:xfrm>
          <a:prstGeom prst="rect">
            <a:avLst/>
          </a:prstGeom>
          <a:noFill/>
        </p:spPr>
        <p:txBody>
          <a:bodyPr wrap="none" rtlCol="0">
            <a:spAutoFit/>
          </a:bodyPr>
          <a:lstStyle/>
          <a:p>
            <a:r>
              <a:rPr lang="en-US" sz="1400" b="1" dirty="0"/>
              <a:t>Retention Time</a:t>
            </a:r>
          </a:p>
        </p:txBody>
      </p:sp>
      <p:sp>
        <p:nvSpPr>
          <p:cNvPr id="10" name="TextBox 9"/>
          <p:cNvSpPr txBox="1"/>
          <p:nvPr/>
        </p:nvSpPr>
        <p:spPr>
          <a:xfrm>
            <a:off x="2209800" y="3059692"/>
            <a:ext cx="400110" cy="826508"/>
          </a:xfrm>
          <a:prstGeom prst="rect">
            <a:avLst/>
          </a:prstGeom>
          <a:noFill/>
        </p:spPr>
        <p:txBody>
          <a:bodyPr vert="vert270" wrap="none" rtlCol="0">
            <a:spAutoFit/>
          </a:bodyPr>
          <a:lstStyle/>
          <a:p>
            <a:r>
              <a:rPr lang="en-US" sz="1400" b="1" dirty="0"/>
              <a:t>Intensity</a:t>
            </a:r>
          </a:p>
        </p:txBody>
      </p:sp>
      <p:sp>
        <p:nvSpPr>
          <p:cNvPr id="11" name="Rectangle 10"/>
          <p:cNvSpPr/>
          <p:nvPr/>
        </p:nvSpPr>
        <p:spPr>
          <a:xfrm>
            <a:off x="2667000" y="2133600"/>
            <a:ext cx="3810000" cy="2895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962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Gaussian peak with normal noise</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9" name="Picture 2" descr="C:\Users\fenyo\Google Drive\NYU\Teaching\2014  Spring BMI Methods - Signal Processing\figs\gaussian.png"/>
          <p:cNvPicPr>
            <a:picLocks noChangeAspect="1" noChangeArrowheads="1"/>
          </p:cNvPicPr>
          <p:nvPr/>
        </p:nvPicPr>
        <p:blipFill>
          <a:blip r:embed="rId3" cstate="print"/>
          <a:srcRect/>
          <a:stretch>
            <a:fillRect/>
          </a:stretch>
        </p:blipFill>
        <p:spPr bwMode="auto">
          <a:xfrm>
            <a:off x="2286000" y="762000"/>
            <a:ext cx="1828800" cy="1790223"/>
          </a:xfrm>
          <a:prstGeom prst="rect">
            <a:avLst/>
          </a:prstGeom>
          <a:noFill/>
        </p:spPr>
      </p:pic>
      <p:pic>
        <p:nvPicPr>
          <p:cNvPr id="10" name="Picture 3" descr="C:\Users\fenyo\Google Drive\NYU\Teaching\2014  Spring BMI Methods - Signal Processing\figs\gaussian_fft.png"/>
          <p:cNvPicPr>
            <a:picLocks noChangeAspect="1" noChangeArrowheads="1"/>
          </p:cNvPicPr>
          <p:nvPr/>
        </p:nvPicPr>
        <p:blipFill>
          <a:blip r:embed="rId4" cstate="print"/>
          <a:srcRect/>
          <a:stretch>
            <a:fillRect/>
          </a:stretch>
        </p:blipFill>
        <p:spPr bwMode="auto">
          <a:xfrm>
            <a:off x="5029200" y="720035"/>
            <a:ext cx="1828800" cy="1805977"/>
          </a:xfrm>
          <a:prstGeom prst="rect">
            <a:avLst/>
          </a:prstGeom>
          <a:noFill/>
        </p:spPr>
      </p:pic>
      <p:pic>
        <p:nvPicPr>
          <p:cNvPr id="8" name="Picture 1" descr="C:\Users\fenyo\Desktop\noise_fft.png"/>
          <p:cNvPicPr>
            <a:picLocks noChangeAspect="1" noChangeArrowheads="1"/>
          </p:cNvPicPr>
          <p:nvPr/>
        </p:nvPicPr>
        <p:blipFill>
          <a:blip r:embed="rId5" cstate="print"/>
          <a:srcRect/>
          <a:stretch>
            <a:fillRect/>
          </a:stretch>
        </p:blipFill>
        <p:spPr bwMode="auto">
          <a:xfrm>
            <a:off x="5029200" y="2788845"/>
            <a:ext cx="1828800" cy="1805978"/>
          </a:xfrm>
          <a:prstGeom prst="rect">
            <a:avLst/>
          </a:prstGeom>
          <a:noFill/>
        </p:spPr>
      </p:pic>
      <p:pic>
        <p:nvPicPr>
          <p:cNvPr id="11" name="Picture 2" descr="C:\Users\fenyo\Desktop\noise.png"/>
          <p:cNvPicPr>
            <a:picLocks noChangeAspect="1" noChangeArrowheads="1"/>
          </p:cNvPicPr>
          <p:nvPr/>
        </p:nvPicPr>
        <p:blipFill>
          <a:blip r:embed="rId6" cstate="print"/>
          <a:srcRect/>
          <a:stretch>
            <a:fillRect/>
          </a:stretch>
        </p:blipFill>
        <p:spPr bwMode="auto">
          <a:xfrm>
            <a:off x="2286000" y="2842222"/>
            <a:ext cx="1828800" cy="1748161"/>
          </a:xfrm>
          <a:prstGeom prst="rect">
            <a:avLst/>
          </a:prstGeom>
          <a:noFill/>
        </p:spPr>
      </p:pic>
      <p:pic>
        <p:nvPicPr>
          <p:cNvPr id="232449" name="Picture 1" descr="C:\Users\fenyo\Desktop\gaussian_noise.png"/>
          <p:cNvPicPr>
            <a:picLocks noChangeAspect="1" noChangeArrowheads="1"/>
          </p:cNvPicPr>
          <p:nvPr/>
        </p:nvPicPr>
        <p:blipFill>
          <a:blip r:embed="rId7" cstate="print"/>
          <a:srcRect/>
          <a:stretch>
            <a:fillRect/>
          </a:stretch>
        </p:blipFill>
        <p:spPr bwMode="auto">
          <a:xfrm>
            <a:off x="2286000" y="4899622"/>
            <a:ext cx="1828800" cy="1748161"/>
          </a:xfrm>
          <a:prstGeom prst="rect">
            <a:avLst/>
          </a:prstGeom>
          <a:noFill/>
        </p:spPr>
      </p:pic>
      <p:pic>
        <p:nvPicPr>
          <p:cNvPr id="232450" name="Picture 2" descr="C:\Users\fenyo\Desktop\gaussian_noise_fft.png"/>
          <p:cNvPicPr>
            <a:picLocks noChangeAspect="1" noChangeArrowheads="1"/>
          </p:cNvPicPr>
          <p:nvPr/>
        </p:nvPicPr>
        <p:blipFill>
          <a:blip r:embed="rId8" cstate="print"/>
          <a:srcRect/>
          <a:stretch>
            <a:fillRect/>
          </a:stretch>
        </p:blipFill>
        <p:spPr bwMode="auto">
          <a:xfrm>
            <a:off x="5029200" y="4899623"/>
            <a:ext cx="1828800" cy="1805977"/>
          </a:xfrm>
          <a:prstGeom prst="rect">
            <a:avLst/>
          </a:prstGeom>
          <a:noFill/>
        </p:spPr>
      </p:pic>
      <p:sp>
        <p:nvSpPr>
          <p:cNvPr id="12" name="Rectangle 87"/>
          <p:cNvSpPr>
            <a:spLocks noChangeArrowheads="1"/>
          </p:cNvSpPr>
          <p:nvPr/>
        </p:nvSpPr>
        <p:spPr bwMode="auto">
          <a:xfrm>
            <a:off x="5524500" y="24130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
        <p:nvSpPr>
          <p:cNvPr id="13" name="Rectangle 87"/>
          <p:cNvSpPr>
            <a:spLocks noChangeArrowheads="1"/>
          </p:cNvSpPr>
          <p:nvPr/>
        </p:nvSpPr>
        <p:spPr bwMode="auto">
          <a:xfrm>
            <a:off x="5524500" y="44831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
        <p:nvSpPr>
          <p:cNvPr id="14" name="Rectangle 87"/>
          <p:cNvSpPr>
            <a:spLocks noChangeArrowheads="1"/>
          </p:cNvSpPr>
          <p:nvPr/>
        </p:nvSpPr>
        <p:spPr bwMode="auto">
          <a:xfrm>
            <a:off x="5524500" y="65913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Tree>
    <p:extLst>
      <p:ext uri="{BB962C8B-B14F-4D97-AF65-F5344CB8AC3E}">
        <p14:creationId xmlns:p14="http://schemas.microsoft.com/office/powerpoint/2010/main" val="214885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5"/>
          <p:cNvPicPr>
            <a:picLocks noChangeAspect="1" noChangeArrowheads="1"/>
          </p:cNvPicPr>
          <p:nvPr/>
        </p:nvPicPr>
        <p:blipFill>
          <a:blip r:embed="rId3" cstate="print"/>
          <a:srcRect/>
          <a:stretch>
            <a:fillRect/>
          </a:stretch>
        </p:blipFill>
        <p:spPr bwMode="auto">
          <a:xfrm>
            <a:off x="1463675" y="1125538"/>
            <a:ext cx="6232525" cy="5199062"/>
          </a:xfrm>
          <a:prstGeom prst="rect">
            <a:avLst/>
          </a:prstGeom>
          <a:noFill/>
          <a:ln w="9525">
            <a:noFill/>
            <a:miter lim="800000"/>
            <a:headEnd/>
            <a:tailEnd/>
          </a:ln>
        </p:spPr>
      </p:pic>
      <p:sp>
        <p:nvSpPr>
          <p:cNvPr id="5" name="Rectangle 2"/>
          <p:cNvSpPr>
            <a:spLocks noChangeArrowheads="1"/>
          </p:cNvSpPr>
          <p:nvPr/>
        </p:nvSpPr>
        <p:spPr bwMode="auto">
          <a:xfrm>
            <a:off x="0" y="76200"/>
            <a:ext cx="9144000" cy="1277938"/>
          </a:xfrm>
          <a:prstGeom prst="rect">
            <a:avLst/>
          </a:prstGeom>
          <a:noFill/>
          <a:ln w="9525">
            <a:noFill/>
            <a:miter lim="800000"/>
            <a:headEnd/>
            <a:tailEnd/>
          </a:ln>
        </p:spPr>
        <p:txBody>
          <a:bodyPr lIns="0" tIns="0" rIns="0" bIns="0"/>
          <a:lstStyle/>
          <a:p>
            <a:pPr algn="ctr" eaLnBrk="1" hangingPunct="1">
              <a:lnSpc>
                <a:spcPct val="95000"/>
              </a:lnSpc>
            </a:pPr>
            <a:r>
              <a:rPr lang="en-US" sz="2800" b="1" dirty="0">
                <a:latin typeface="Comic Sans MS" pitchFamily="66" charset="0"/>
              </a:rPr>
              <a:t>Sampling</a:t>
            </a:r>
          </a:p>
        </p:txBody>
      </p:sp>
      <p:sp>
        <p:nvSpPr>
          <p:cNvPr id="6" name="Line 88"/>
          <p:cNvSpPr>
            <a:spLocks noChangeShapeType="1"/>
          </p:cNvSpPr>
          <p:nvPr/>
        </p:nvSpPr>
        <p:spPr bwMode="auto">
          <a:xfrm>
            <a:off x="609600" y="47822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1153168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Summary</a:t>
            </a:r>
          </a:p>
        </p:txBody>
      </p:sp>
      <p:sp>
        <p:nvSpPr>
          <p:cNvPr id="3098" name="Line 88"/>
          <p:cNvSpPr>
            <a:spLocks noChangeShapeType="1"/>
          </p:cNvSpPr>
          <p:nvPr/>
        </p:nvSpPr>
        <p:spPr bwMode="auto">
          <a:xfrm>
            <a:off x="609600" y="685800"/>
            <a:ext cx="7924800" cy="0"/>
          </a:xfrm>
          <a:prstGeom prst="line">
            <a:avLst/>
          </a:prstGeom>
          <a:noFill/>
          <a:ln w="31750">
            <a:solidFill>
              <a:srgbClr val="CC3300"/>
            </a:solidFill>
            <a:round/>
            <a:headEnd/>
            <a:tailEnd/>
          </a:ln>
        </p:spPr>
        <p:txBody>
          <a:bodyPr/>
          <a:lstStyle/>
          <a:p>
            <a:endParaRPr lang="en-US"/>
          </a:p>
        </p:txBody>
      </p:sp>
      <p:sp>
        <p:nvSpPr>
          <p:cNvPr id="26" name="Rectangle 87"/>
          <p:cNvSpPr>
            <a:spLocks noChangeArrowheads="1"/>
          </p:cNvSpPr>
          <p:nvPr/>
        </p:nvSpPr>
        <p:spPr bwMode="auto">
          <a:xfrm>
            <a:off x="457200" y="762000"/>
            <a:ext cx="8305800" cy="6096000"/>
          </a:xfrm>
          <a:prstGeom prst="rect">
            <a:avLst/>
          </a:prstGeom>
          <a:noFill/>
          <a:ln w="9525">
            <a:noFill/>
            <a:miter lim="800000"/>
            <a:headEnd/>
            <a:tailEnd/>
          </a:ln>
        </p:spPr>
        <p:txBody>
          <a:bodyPr anchor="t"/>
          <a:lstStyle/>
          <a:p>
            <a:pPr>
              <a:lnSpc>
                <a:spcPts val="2800"/>
              </a:lnSpc>
            </a:pPr>
            <a:r>
              <a:rPr lang="sv-SE" b="1" dirty="0">
                <a:latin typeface="Comic Sans MS" pitchFamily="66" charset="0"/>
              </a:rPr>
              <a:t>Fourier transform </a:t>
            </a:r>
            <a:r>
              <a:rPr lang="sv-SE" dirty="0">
                <a:latin typeface="Comic Sans MS" pitchFamily="66" charset="0"/>
              </a:rPr>
              <a:t>- transformation to frequency space and back</a:t>
            </a:r>
          </a:p>
          <a:p>
            <a:pPr>
              <a:lnSpc>
                <a:spcPts val="2800"/>
              </a:lnSpc>
            </a:pPr>
            <a:r>
              <a:rPr lang="sv-SE" b="1" dirty="0">
                <a:latin typeface="Comic Sans MS" pitchFamily="66" charset="0"/>
              </a:rPr>
              <a:t>Signal</a:t>
            </a:r>
            <a:r>
              <a:rPr lang="sv-SE" dirty="0">
                <a:latin typeface="Comic Sans MS" pitchFamily="66" charset="0"/>
              </a:rPr>
              <a:t> – how do we detect and characterize signals?</a:t>
            </a:r>
          </a:p>
          <a:p>
            <a:pPr>
              <a:lnSpc>
                <a:spcPts val="2800"/>
              </a:lnSpc>
            </a:pPr>
            <a:r>
              <a:rPr lang="sv-SE" b="1" dirty="0">
                <a:latin typeface="Comic Sans MS" pitchFamily="66" charset="0"/>
              </a:rPr>
              <a:t>Noise </a:t>
            </a:r>
            <a:r>
              <a:rPr lang="sv-SE" dirty="0">
                <a:latin typeface="Comic Sans MS" pitchFamily="66" charset="0"/>
              </a:rPr>
              <a:t>– how do we characterize noise?</a:t>
            </a:r>
          </a:p>
          <a:p>
            <a:pPr>
              <a:lnSpc>
                <a:spcPts val="2800"/>
              </a:lnSpc>
            </a:pPr>
            <a:r>
              <a:rPr lang="sv-SE" b="1" dirty="0">
                <a:latin typeface="Comic Sans MS" pitchFamily="66" charset="0"/>
              </a:rPr>
              <a:t>Modeling </a:t>
            </a:r>
            <a:r>
              <a:rPr lang="sv-SE" dirty="0">
                <a:latin typeface="Comic Sans MS" pitchFamily="66" charset="0"/>
              </a:rPr>
              <a:t>signal and noise</a:t>
            </a:r>
          </a:p>
          <a:p>
            <a:pPr>
              <a:lnSpc>
                <a:spcPts val="2800"/>
              </a:lnSpc>
            </a:pPr>
            <a:r>
              <a:rPr lang="sv-SE" b="1" dirty="0">
                <a:latin typeface="Comic Sans MS" pitchFamily="66" charset="0"/>
              </a:rPr>
              <a:t>Simulation</a:t>
            </a:r>
            <a:r>
              <a:rPr lang="sv-SE" dirty="0">
                <a:latin typeface="Comic Sans MS" pitchFamily="66" charset="0"/>
              </a:rPr>
              <a:t> to select thresholds and select parameters</a:t>
            </a:r>
          </a:p>
          <a:p>
            <a:pPr>
              <a:lnSpc>
                <a:spcPts val="2800"/>
              </a:lnSpc>
            </a:pPr>
            <a:r>
              <a:rPr lang="sv-SE" b="1" dirty="0">
                <a:latin typeface="Comic Sans MS" pitchFamily="66" charset="0"/>
              </a:rPr>
              <a:t>Filters</a:t>
            </a:r>
            <a:r>
              <a:rPr lang="sv-SE" dirty="0">
                <a:latin typeface="Comic Sans MS" pitchFamily="66" charset="0"/>
              </a:rPr>
              <a:t> – fitering by low-pass (i.e. smoothing) and high-pass filters (e.g. 	adaptive background correction)</a:t>
            </a:r>
            <a:endParaRPr lang="sv-SE" b="1" dirty="0">
              <a:latin typeface="Comic Sans MS" pitchFamily="66" charset="0"/>
            </a:endParaRPr>
          </a:p>
          <a:p>
            <a:pPr>
              <a:lnSpc>
                <a:spcPts val="2800"/>
              </a:lnSpc>
            </a:pPr>
            <a:r>
              <a:rPr lang="sv-SE" b="1" dirty="0">
                <a:latin typeface="Comic Sans MS" pitchFamily="66" charset="0"/>
              </a:rPr>
              <a:t>Detection </a:t>
            </a:r>
            <a:r>
              <a:rPr lang="sv-SE" dirty="0">
                <a:latin typeface="Comic Sans MS" pitchFamily="66" charset="0"/>
              </a:rPr>
              <a:t>methods based on </a:t>
            </a:r>
            <a:r>
              <a:rPr lang="sv-SE" b="1" dirty="0">
                <a:latin typeface="Comic Sans MS" pitchFamily="66" charset="0"/>
              </a:rPr>
              <a:t>moving average </a:t>
            </a:r>
            <a:r>
              <a:rPr lang="sv-SE" dirty="0">
                <a:latin typeface="Comic Sans MS" pitchFamily="66" charset="0"/>
              </a:rPr>
              <a:t>and</a:t>
            </a:r>
            <a:r>
              <a:rPr lang="sv-SE" b="1" dirty="0">
                <a:latin typeface="Comic Sans MS" pitchFamily="66" charset="0"/>
              </a:rPr>
              <a:t> RMSD</a:t>
            </a:r>
          </a:p>
          <a:p>
            <a:pPr>
              <a:lnSpc>
                <a:spcPts val="2800"/>
              </a:lnSpc>
            </a:pPr>
            <a:r>
              <a:rPr lang="sv-SE" b="1" dirty="0">
                <a:latin typeface="Comic Sans MS" pitchFamily="66" charset="0"/>
              </a:rPr>
              <a:t>Convolution - </a:t>
            </a:r>
            <a:r>
              <a:rPr lang="en-US" dirty="0">
                <a:latin typeface="Comic Sans MS" pitchFamily="66" charset="0"/>
              </a:rPr>
              <a:t>describes the response of a linear and</a:t>
            </a:r>
          </a:p>
          <a:p>
            <a:pPr>
              <a:lnSpc>
                <a:spcPts val="2800"/>
              </a:lnSpc>
              <a:tabLst>
                <a:tab pos="1547813" algn="l"/>
              </a:tabLst>
            </a:pPr>
            <a:r>
              <a:rPr lang="en-US" dirty="0">
                <a:latin typeface="Comic Sans MS" pitchFamily="66" charset="0"/>
              </a:rPr>
              <a:t>	time-invariant system to an input signal</a:t>
            </a:r>
            <a:endParaRPr lang="sv-SE" b="1" dirty="0">
              <a:latin typeface="Comic Sans MS" pitchFamily="66" charset="0"/>
            </a:endParaRPr>
          </a:p>
          <a:p>
            <a:pPr>
              <a:lnSpc>
                <a:spcPts val="2800"/>
              </a:lnSpc>
            </a:pPr>
            <a:r>
              <a:rPr lang="sv-SE" b="1" dirty="0">
                <a:latin typeface="Comic Sans MS" pitchFamily="66" charset="0"/>
              </a:rPr>
              <a:t>Cross-correlation </a:t>
            </a:r>
            <a:r>
              <a:rPr lang="en-US" dirty="0">
                <a:latin typeface="Comic Sans MS" pitchFamily="66" charset="0"/>
              </a:rPr>
              <a:t>is a measure of similarity of two signals</a:t>
            </a:r>
            <a:endParaRPr lang="sv-SE" b="1" dirty="0">
              <a:latin typeface="Comic Sans MS" pitchFamily="66" charset="0"/>
            </a:endParaRPr>
          </a:p>
          <a:p>
            <a:pPr>
              <a:lnSpc>
                <a:spcPts val="2800"/>
              </a:lnSpc>
            </a:pPr>
            <a:r>
              <a:rPr lang="sv-SE" b="1" dirty="0">
                <a:latin typeface="Comic Sans MS" pitchFamily="66" charset="0"/>
              </a:rPr>
              <a:t>Autocorrelation </a:t>
            </a:r>
            <a:r>
              <a:rPr lang="en-US" dirty="0">
                <a:latin typeface="Comic Sans MS" pitchFamily="66" charset="0"/>
              </a:rPr>
              <a:t>can be used for finding periodic signals obscured by noise</a:t>
            </a:r>
          </a:p>
          <a:p>
            <a:pPr>
              <a:lnSpc>
                <a:spcPts val="2800"/>
              </a:lnSpc>
            </a:pPr>
            <a:r>
              <a:rPr lang="en-US" dirty="0">
                <a:latin typeface="Comic Sans MS" pitchFamily="66" charset="0"/>
              </a:rPr>
              <a:t>The dot </a:t>
            </a:r>
            <a:r>
              <a:rPr lang="en-US" b="1" dirty="0">
                <a:latin typeface="Comic Sans MS" pitchFamily="66" charset="0"/>
              </a:rPr>
              <a:t>product </a:t>
            </a:r>
            <a:r>
              <a:rPr lang="en-US" dirty="0">
                <a:latin typeface="Comic Sans MS" pitchFamily="66" charset="0"/>
              </a:rPr>
              <a:t>can be used to determine how similar two signals are</a:t>
            </a:r>
            <a:endParaRPr lang="sv-SE" dirty="0">
              <a:latin typeface="Comic Sans MS" pitchFamily="66" charset="0"/>
            </a:endParaRPr>
          </a:p>
          <a:p>
            <a:pPr>
              <a:lnSpc>
                <a:spcPts val="2800"/>
              </a:lnSpc>
            </a:pPr>
            <a:r>
              <a:rPr lang="sv-SE" b="1" dirty="0">
                <a:latin typeface="Comic Sans MS" pitchFamily="66" charset="0"/>
              </a:rPr>
              <a:t>Coincidence </a:t>
            </a:r>
            <a:r>
              <a:rPr lang="sv-SE" dirty="0">
                <a:latin typeface="Comic Sans MS" pitchFamily="66" charset="0"/>
              </a:rPr>
              <a:t>measurements enhance the signal and supresses noise</a:t>
            </a:r>
          </a:p>
          <a:p>
            <a:pPr>
              <a:lnSpc>
                <a:spcPts val="2800"/>
              </a:lnSpc>
            </a:pPr>
            <a:r>
              <a:rPr lang="sv-SE" dirty="0">
                <a:latin typeface="Comic Sans MS" pitchFamily="66" charset="0"/>
              </a:rPr>
              <a:t>The </a:t>
            </a:r>
            <a:r>
              <a:rPr lang="sv-SE" b="1" dirty="0">
                <a:latin typeface="Comic Sans MS" pitchFamily="66" charset="0"/>
              </a:rPr>
              <a:t>quantity</a:t>
            </a:r>
            <a:r>
              <a:rPr lang="sv-SE" dirty="0">
                <a:latin typeface="Comic Sans MS" pitchFamily="66" charset="0"/>
              </a:rPr>
              <a:t> associated with a peak – height and area</a:t>
            </a:r>
          </a:p>
          <a:p>
            <a:pPr>
              <a:lnSpc>
                <a:spcPts val="2800"/>
              </a:lnSpc>
              <a:tabLst>
                <a:tab pos="1195388" algn="l"/>
              </a:tabLst>
            </a:pPr>
            <a:r>
              <a:rPr lang="sv-SE" b="1" dirty="0">
                <a:latin typeface="Comic Sans MS" pitchFamily="66" charset="0"/>
              </a:rPr>
              <a:t>Sampling</a:t>
            </a:r>
            <a:r>
              <a:rPr lang="sv-SE" dirty="0">
                <a:latin typeface="Comic Sans MS" pitchFamily="66" charset="0"/>
              </a:rPr>
              <a:t> – how often do we need to sample a peak to get a good estimate of 	its area?</a:t>
            </a:r>
          </a:p>
        </p:txBody>
      </p:sp>
    </p:spTree>
    <p:extLst>
      <p:ext uri="{BB962C8B-B14F-4D97-AF65-F5344CB8AC3E}">
        <p14:creationId xmlns:p14="http://schemas.microsoft.com/office/powerpoint/2010/main" val="137876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Image Analysis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1067812"/>
            <a:ext cx="7467600" cy="4524315"/>
          </a:xfrm>
          <a:prstGeom prst="rect">
            <a:avLst/>
          </a:prstGeom>
        </p:spPr>
        <p:txBody>
          <a:bodyPr wrap="square">
            <a:spAutoFit/>
          </a:bodyPr>
          <a:lstStyle/>
          <a:p>
            <a:pPr marL="177800" indent="-177800"/>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Inspecting slices of an image</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err="1">
                <a:latin typeface="Comic Sans MS" pitchFamily="66" charset="0"/>
              </a:rPr>
              <a:t>Thresholding</a:t>
            </a:r>
            <a:endParaRPr lang="en-US" sz="2400" dirty="0">
              <a:latin typeface="Comic Sans MS" pitchFamily="66" charset="0"/>
            </a:endParaRP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Finding and characterizing objects</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Classifying structures</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Testing if observations are random</a:t>
            </a:r>
          </a:p>
          <a:p>
            <a:pPr marL="1778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endParaRPr lang="en-US" sz="24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3151" y="0"/>
            <a:ext cx="8848449" cy="5880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Comic Sans MS" pitchFamily="66" charset="0"/>
                <a:ea typeface="+mn-ea"/>
                <a:cs typeface="+mn-cs"/>
              </a:rPr>
              <a:t>Image Manipulation in Python</a:t>
            </a:r>
          </a:p>
        </p:txBody>
      </p:sp>
      <p:sp>
        <p:nvSpPr>
          <p:cNvPr id="7" name="Title 1"/>
          <p:cNvSpPr txBox="1">
            <a:spLocks/>
          </p:cNvSpPr>
          <p:nvPr/>
        </p:nvSpPr>
        <p:spPr>
          <a:xfrm>
            <a:off x="381000" y="3695700"/>
            <a:ext cx="9067800" cy="33147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a:latin typeface="Comic Sans MS" pitchFamily="66" charset="0"/>
              </a:rPr>
              <a:t>Useful Packages:</a:t>
            </a:r>
          </a:p>
          <a:p>
            <a:pPr marL="234950" indent="-234950" algn="l">
              <a:buFont typeface="Arial" charset="0"/>
              <a:buChar char="•"/>
            </a:pPr>
            <a:r>
              <a:rPr lang="en-US" sz="2200" b="1" dirty="0" err="1">
                <a:latin typeface="Comic Sans MS" pitchFamily="66" charset="0"/>
              </a:rPr>
              <a:t>numpy</a:t>
            </a:r>
            <a:r>
              <a:rPr lang="en-US" sz="2200" b="1" dirty="0">
                <a:latin typeface="Comic Sans MS" pitchFamily="66" charset="0"/>
              </a:rPr>
              <a:t> </a:t>
            </a:r>
            <a:r>
              <a:rPr lang="en-US" sz="2200" i="1" dirty="0">
                <a:latin typeface="Comic Sans MS" pitchFamily="66" charset="0"/>
              </a:rPr>
              <a:t>- </a:t>
            </a:r>
            <a:r>
              <a:rPr lang="en-US" sz="2200" dirty="0">
                <a:latin typeface="Comic Sans MS" pitchFamily="66" charset="0"/>
              </a:rPr>
              <a:t>array manipulation using </a:t>
            </a:r>
            <a:r>
              <a:rPr lang="en-US" sz="2200" dirty="0" err="1">
                <a:latin typeface="Comic Sans MS" pitchFamily="66" charset="0"/>
              </a:rPr>
              <a:t>ndarray</a:t>
            </a:r>
            <a:endParaRPr lang="en-US" sz="2200" dirty="0">
              <a:latin typeface="Comic Sans MS" pitchFamily="66" charset="0"/>
            </a:endParaRPr>
          </a:p>
          <a:p>
            <a:pPr marL="234950" indent="-234950" algn="l">
              <a:buFont typeface="Arial" charset="0"/>
              <a:buChar char="•"/>
            </a:pPr>
            <a:r>
              <a:rPr lang="en-US" sz="2200" b="1" dirty="0" err="1">
                <a:latin typeface="Comic Sans MS" pitchFamily="66" charset="0"/>
              </a:rPr>
              <a:t>scipy.ndimage</a:t>
            </a:r>
            <a:r>
              <a:rPr lang="en-US" sz="2200" b="1" dirty="0">
                <a:latin typeface="Comic Sans MS" pitchFamily="66" charset="0"/>
              </a:rPr>
              <a:t> </a:t>
            </a:r>
            <a:r>
              <a:rPr lang="en-US" sz="2200" dirty="0">
                <a:latin typeface="Comic Sans MS" pitchFamily="66" charset="0"/>
              </a:rPr>
              <a:t>– basic image processing and analysis tools</a:t>
            </a:r>
          </a:p>
          <a:p>
            <a:pPr marL="234950" indent="-234950" algn="l">
              <a:buFont typeface="Arial" charset="0"/>
              <a:buChar char="•"/>
            </a:pPr>
            <a:r>
              <a:rPr lang="en-US" sz="2200" b="1" dirty="0" err="1">
                <a:latin typeface="Comic Sans MS" pitchFamily="66" charset="0"/>
              </a:rPr>
              <a:t>scikit</a:t>
            </a:r>
            <a:r>
              <a:rPr lang="en-US" sz="2200" b="1" dirty="0">
                <a:latin typeface="Comic Sans MS" pitchFamily="66" charset="0"/>
              </a:rPr>
              <a:t>-image </a:t>
            </a:r>
            <a:r>
              <a:rPr lang="en-US" sz="2200" dirty="0">
                <a:latin typeface="Comic Sans MS" pitchFamily="66" charset="0"/>
              </a:rPr>
              <a:t>- more image processing &amp; analysis tools</a:t>
            </a:r>
          </a:p>
          <a:p>
            <a:pPr marL="234950" indent="-234950" algn="l">
              <a:buFont typeface="Arial" charset="0"/>
              <a:buChar char="•"/>
            </a:pPr>
            <a:r>
              <a:rPr lang="en-US" sz="2200" b="1" dirty="0" err="1">
                <a:latin typeface="Comic Sans MS" pitchFamily="66" charset="0"/>
              </a:rPr>
              <a:t>mahotas</a:t>
            </a:r>
            <a:r>
              <a:rPr lang="en-US" sz="2200" b="1" dirty="0">
                <a:latin typeface="Comic Sans MS" pitchFamily="66" charset="0"/>
              </a:rPr>
              <a:t> </a:t>
            </a:r>
            <a:r>
              <a:rPr lang="en-US" sz="2200" dirty="0">
                <a:latin typeface="Comic Sans MS" pitchFamily="66" charset="0"/>
              </a:rPr>
              <a:t>– more tools</a:t>
            </a:r>
          </a:p>
          <a:p>
            <a:pPr marL="234950" indent="-234950" algn="l">
              <a:buFont typeface="Arial" charset="0"/>
              <a:buChar char="•"/>
            </a:pPr>
            <a:r>
              <a:rPr lang="en-US" sz="2200" b="1" dirty="0" err="1">
                <a:latin typeface="Comic Sans MS" pitchFamily="66" charset="0"/>
              </a:rPr>
              <a:t>matplotlib</a:t>
            </a:r>
            <a:r>
              <a:rPr lang="en-US" sz="2200" b="1" dirty="0">
                <a:latin typeface="Comic Sans MS" pitchFamily="66" charset="0"/>
              </a:rPr>
              <a:t> </a:t>
            </a:r>
            <a:r>
              <a:rPr lang="en-US" sz="2200" dirty="0">
                <a:latin typeface="Comic Sans MS" pitchFamily="66" charset="0"/>
              </a:rPr>
              <a:t>- view images with </a:t>
            </a:r>
            <a:r>
              <a:rPr lang="en-US" sz="2200" dirty="0" err="1">
                <a:latin typeface="Comic Sans MS" pitchFamily="66" charset="0"/>
              </a:rPr>
              <a:t>plt.imshow</a:t>
            </a:r>
            <a:r>
              <a:rPr lang="en-US" sz="2200" dirty="0">
                <a:latin typeface="Comic Sans MS" pitchFamily="66" charset="0"/>
              </a:rPr>
              <a:t> and </a:t>
            </a:r>
            <a:r>
              <a:rPr lang="en-US" sz="2200" dirty="0" err="1">
                <a:latin typeface="Comic Sans MS" pitchFamily="66" charset="0"/>
              </a:rPr>
              <a:t>fig.savefig</a:t>
            </a:r>
            <a:endParaRPr lang="en-US" sz="2200" dirty="0">
              <a:latin typeface="Comic Sans MS" pitchFamily="66" charset="0"/>
            </a:endParaRPr>
          </a:p>
          <a:p>
            <a:pPr marL="457200" indent="-457200" algn="l">
              <a:buFont typeface="Arial" charset="0"/>
              <a:buChar char="•"/>
            </a:pPr>
            <a:endParaRPr lang="en-US" sz="2200" dirty="0">
              <a:latin typeface="Comic Sans MS" pitchFamily="66" charset="0"/>
            </a:endParaRPr>
          </a:p>
          <a:p>
            <a:pPr algn="l"/>
            <a:r>
              <a:rPr lang="en-US" sz="2200" i="1" dirty="0">
                <a:latin typeface="Comic Sans MS" pitchFamily="66" charset="0"/>
              </a:rPr>
              <a:t>In order to load and save images a backend is required, e.g. </a:t>
            </a:r>
            <a:r>
              <a:rPr lang="en-US" sz="2200" b="1" dirty="0">
                <a:latin typeface="Comic Sans MS" pitchFamily="66" charset="0"/>
              </a:rPr>
              <a:t>PIL</a:t>
            </a:r>
            <a:r>
              <a:rPr lang="en-US" sz="2200" i="1" dirty="0">
                <a:latin typeface="Comic Sans MS" pitchFamily="66" charset="0"/>
              </a:rPr>
              <a:t>,</a:t>
            </a:r>
            <a:r>
              <a:rPr lang="en-US" sz="2200" b="1" i="1" dirty="0">
                <a:latin typeface="Comic Sans MS" pitchFamily="66" charset="0"/>
              </a:rPr>
              <a:t> </a:t>
            </a:r>
            <a:r>
              <a:rPr lang="en-US" sz="2200" b="1" dirty="0" err="1">
                <a:latin typeface="Comic Sans MS" pitchFamily="66" charset="0"/>
              </a:rPr>
              <a:t>freeimage</a:t>
            </a:r>
            <a:r>
              <a:rPr lang="en-US" sz="2200" i="1" dirty="0">
                <a:latin typeface="Comic Sans MS" pitchFamily="66" charset="0"/>
              </a:rPr>
              <a:t>, etc.</a:t>
            </a:r>
          </a:p>
          <a:p>
            <a:pPr marL="457200" indent="-457200" algn="l">
              <a:buFont typeface="Arial" charset="0"/>
              <a:buChar char="•"/>
            </a:pPr>
            <a:endParaRPr lang="en-US" sz="2200" b="1" dirty="0">
              <a:latin typeface="Comic Sans MS" pitchFamily="66" charset="0"/>
            </a:endParaRPr>
          </a:p>
        </p:txBody>
      </p:sp>
      <p:sp>
        <p:nvSpPr>
          <p:cNvPr id="8" name="Title 1"/>
          <p:cNvSpPr txBox="1">
            <a:spLocks/>
          </p:cNvSpPr>
          <p:nvPr/>
        </p:nvSpPr>
        <p:spPr>
          <a:xfrm>
            <a:off x="3276600" y="1649275"/>
            <a:ext cx="5867400" cy="1562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i="1" dirty="0">
                <a:latin typeface="Comic Sans MS" pitchFamily="66" charset="0"/>
              </a:rPr>
              <a:t>Image = 2D numerical array</a:t>
            </a:r>
          </a:p>
          <a:p>
            <a:pPr marL="457200" indent="-457200" algn="l">
              <a:buFont typeface="Arial" charset="0"/>
              <a:buChar char="•"/>
            </a:pPr>
            <a:endParaRPr lang="en-US" sz="2400" b="1" i="1" dirty="0">
              <a:latin typeface="Comic Sans MS" pitchFamily="66" charset="0"/>
            </a:endParaRPr>
          </a:p>
        </p:txBody>
      </p:sp>
      <p:pic>
        <p:nvPicPr>
          <p:cNvPr id="15" name="Picture 13" descr="C:\Users\snkeegan76\Desktop\Picture4.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532" y="1139323"/>
            <a:ext cx="2151063" cy="20390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22320" y="826698"/>
            <a:ext cx="1998663" cy="369332"/>
          </a:xfrm>
          <a:prstGeom prst="rect">
            <a:avLst/>
          </a:prstGeom>
          <a:noFill/>
        </p:spPr>
        <p:txBody>
          <a:bodyPr wrap="square" rtlCol="0">
            <a:spAutoFit/>
          </a:bodyPr>
          <a:lstStyle/>
          <a:p>
            <a:r>
              <a:rPr lang="en-US" dirty="0"/>
              <a:t>r o w s</a:t>
            </a:r>
          </a:p>
        </p:txBody>
      </p:sp>
      <p:sp>
        <p:nvSpPr>
          <p:cNvPr id="21" name="TextBox 20"/>
          <p:cNvSpPr txBox="1"/>
          <p:nvPr/>
        </p:nvSpPr>
        <p:spPr>
          <a:xfrm>
            <a:off x="381000" y="1019106"/>
            <a:ext cx="682637" cy="2031325"/>
          </a:xfrm>
          <a:prstGeom prst="rect">
            <a:avLst/>
          </a:prstGeom>
          <a:noFill/>
        </p:spPr>
        <p:txBody>
          <a:bodyPr wrap="square" rtlCol="0">
            <a:spAutoFit/>
          </a:bodyPr>
          <a:lstStyle/>
          <a:p>
            <a:pPr algn="ctr"/>
            <a:r>
              <a:rPr lang="en-US" dirty="0"/>
              <a:t>c</a:t>
            </a:r>
          </a:p>
          <a:p>
            <a:pPr algn="ctr"/>
            <a:r>
              <a:rPr lang="en-US" dirty="0"/>
              <a:t>o</a:t>
            </a:r>
          </a:p>
          <a:p>
            <a:pPr algn="ctr"/>
            <a:r>
              <a:rPr lang="en-US" dirty="0"/>
              <a:t>l</a:t>
            </a:r>
          </a:p>
          <a:p>
            <a:pPr algn="ctr"/>
            <a:r>
              <a:rPr lang="en-US" dirty="0"/>
              <a:t>u</a:t>
            </a:r>
          </a:p>
          <a:p>
            <a:pPr algn="ctr"/>
            <a:r>
              <a:rPr lang="en-US" dirty="0"/>
              <a:t>m</a:t>
            </a:r>
          </a:p>
          <a:p>
            <a:pPr algn="ctr"/>
            <a:r>
              <a:rPr lang="en-US" dirty="0"/>
              <a:t>n</a:t>
            </a:r>
          </a:p>
          <a:p>
            <a:pPr algn="ctr"/>
            <a:r>
              <a:rPr lang="en-US" dirty="0"/>
              <a:t>s</a:t>
            </a:r>
          </a:p>
        </p:txBody>
      </p:sp>
      <p:sp>
        <p:nvSpPr>
          <p:cNvPr id="9"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46045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243" y="743361"/>
            <a:ext cx="6147757" cy="535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Gel Image Analysis Example</a:t>
            </a:r>
            <a:endParaRPr lang="sv-SE" sz="2800" b="1" dirty="0">
              <a:latin typeface="Comic Sans MS" pitchFamily="66" charset="0"/>
            </a:endParaRPr>
          </a:p>
        </p:txBody>
      </p:sp>
      <p:sp>
        <p:nvSpPr>
          <p:cNvPr id="6"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
        <p:nvSpPr>
          <p:cNvPr id="7" name="TextBox 6"/>
          <p:cNvSpPr txBox="1"/>
          <p:nvPr/>
        </p:nvSpPr>
        <p:spPr>
          <a:xfrm>
            <a:off x="3443109" y="6211669"/>
            <a:ext cx="2119491" cy="369332"/>
          </a:xfrm>
          <a:prstGeom prst="rect">
            <a:avLst/>
          </a:prstGeom>
          <a:noFill/>
        </p:spPr>
        <p:txBody>
          <a:bodyPr wrap="none" rtlCol="0">
            <a:spAutoFit/>
          </a:bodyPr>
          <a:lstStyle/>
          <a:p>
            <a:r>
              <a:rPr lang="en-US" b="1" dirty="0">
                <a:latin typeface="Comic Sans MS" pitchFamily="66" charset="0"/>
              </a:rPr>
              <a:t>CDI Laboratories</a:t>
            </a:r>
          </a:p>
        </p:txBody>
      </p:sp>
    </p:spTree>
    <p:extLst>
      <p:ext uri="{BB962C8B-B14F-4D97-AF65-F5344CB8AC3E}">
        <p14:creationId xmlns:p14="http://schemas.microsoft.com/office/powerpoint/2010/main" val="56545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756" y="2772121"/>
            <a:ext cx="3165903" cy="322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9711" y="533400"/>
            <a:ext cx="8534400" cy="646331"/>
          </a:xfrm>
          <a:prstGeom prst="rect">
            <a:avLst/>
          </a:prstGeom>
          <a:noFill/>
        </p:spPr>
        <p:txBody>
          <a:bodyPr wrap="square" rtlCol="0">
            <a:spAutoFit/>
          </a:bodyPr>
          <a:lstStyle/>
          <a:p>
            <a:r>
              <a:rPr lang="en-US" dirty="0"/>
              <a:t>To find the beginning of each gel, search for the marker lane by using properties of the lane that would differ from the other lanes in the image.</a:t>
            </a:r>
          </a:p>
        </p:txBody>
      </p:sp>
      <p:pic>
        <p:nvPicPr>
          <p:cNvPr id="6" name="Picture 7" descr="C:\CDI Labs\Data\Test-Folder\Cut off gel 2 (2014-10-03-13.24.45)\_gels-2014-10-03-23.37.19-TEMP\pea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1" y="3213019"/>
            <a:ext cx="3285489" cy="30137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497" y="6226798"/>
            <a:ext cx="4349268" cy="307777"/>
          </a:xfrm>
          <a:prstGeom prst="rect">
            <a:avLst/>
          </a:prstGeom>
          <a:noFill/>
        </p:spPr>
        <p:txBody>
          <a:bodyPr wrap="none" rtlCol="0">
            <a:spAutoFit/>
          </a:bodyPr>
          <a:lstStyle/>
          <a:p>
            <a:r>
              <a:rPr lang="en-US" sz="1400" b="1" dirty="0"/>
              <a:t>Step 1a: Scan image and identify red color peaks</a:t>
            </a: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77" y="1295400"/>
            <a:ext cx="885952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81200" y="0"/>
            <a:ext cx="5208477" cy="523220"/>
          </a:xfrm>
          <a:prstGeom prst="rect">
            <a:avLst/>
          </a:prstGeom>
          <a:noFill/>
        </p:spPr>
        <p:txBody>
          <a:bodyPr wrap="none" rtlCol="0">
            <a:spAutoFit/>
          </a:bodyPr>
          <a:lstStyle/>
          <a:p>
            <a:r>
              <a:rPr lang="en-US" sz="2800" b="1" dirty="0">
                <a:latin typeface="Comic Sans MS" pitchFamily="66" charset="0"/>
              </a:rPr>
              <a:t>Step 1: Separate gel images</a:t>
            </a:r>
            <a:endParaRPr lang="en-US" dirty="0"/>
          </a:p>
        </p:txBody>
      </p:sp>
      <p:sp>
        <p:nvSpPr>
          <p:cNvPr id="11" name="TextBox 10"/>
          <p:cNvSpPr txBox="1"/>
          <p:nvPr/>
        </p:nvSpPr>
        <p:spPr>
          <a:xfrm>
            <a:off x="4464051" y="6334780"/>
            <a:ext cx="4897122" cy="523220"/>
          </a:xfrm>
          <a:prstGeom prst="rect">
            <a:avLst/>
          </a:prstGeom>
          <a:noFill/>
        </p:spPr>
        <p:txBody>
          <a:bodyPr wrap="square" rtlCol="0">
            <a:spAutoFit/>
          </a:bodyPr>
          <a:lstStyle/>
          <a:p>
            <a:r>
              <a:rPr lang="en-US" sz="1400" b="1" dirty="0"/>
              <a:t>Step 1b: At each peak found, cut out the potential “marker” lane and get its properties. </a:t>
            </a: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809874" y="4440540"/>
            <a:ext cx="205477" cy="322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a:off x="5301822" y="6205467"/>
            <a:ext cx="3221579" cy="0"/>
          </a:xfrm>
          <a:prstGeom prst="straightConnector1">
            <a:avLst/>
          </a:prstGeom>
          <a:ln w="317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692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58558" y="4686407"/>
            <a:ext cx="144151" cy="2182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49" y="3268075"/>
            <a:ext cx="2433043" cy="242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4647860" y="4632406"/>
            <a:ext cx="140840" cy="22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236" y="3268075"/>
            <a:ext cx="2389149" cy="239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589097" y="4640490"/>
            <a:ext cx="146185" cy="221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613" y="3197426"/>
            <a:ext cx="2409565" cy="239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7519009" y="1973611"/>
            <a:ext cx="141195" cy="218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6628" y="562890"/>
            <a:ext cx="2398731" cy="242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453" y="596379"/>
            <a:ext cx="2351251" cy="238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4703609" y="1980289"/>
            <a:ext cx="147132" cy="21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0037" y="651778"/>
            <a:ext cx="2254969" cy="2279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56066" y="5903893"/>
            <a:ext cx="6806734" cy="338554"/>
          </a:xfrm>
          <a:prstGeom prst="rect">
            <a:avLst/>
          </a:prstGeom>
          <a:noFill/>
        </p:spPr>
        <p:txBody>
          <a:bodyPr wrap="square" rtlCol="0">
            <a:spAutoFit/>
          </a:bodyPr>
          <a:lstStyle/>
          <a:p>
            <a:r>
              <a:rPr lang="en-US" sz="1600" dirty="0">
                <a:latin typeface="Comic Sans MS" panose="030F0702030302020204" pitchFamily="66" charset="0"/>
              </a:rPr>
              <a:t>Criteria to detect marker lane:</a:t>
            </a:r>
          </a:p>
        </p:txBody>
      </p:sp>
      <p:sp>
        <p:nvSpPr>
          <p:cNvPr id="16" name="Rectangle 15"/>
          <p:cNvSpPr/>
          <p:nvPr/>
        </p:nvSpPr>
        <p:spPr>
          <a:xfrm>
            <a:off x="3429000" y="5903893"/>
            <a:ext cx="4572000" cy="954107"/>
          </a:xfrm>
          <a:prstGeom prst="rect">
            <a:avLst/>
          </a:prstGeom>
        </p:spPr>
        <p:txBody>
          <a:bodyPr>
            <a:spAutoFit/>
          </a:bodyPr>
          <a:lstStyle/>
          <a:p>
            <a:pPr marL="285750" indent="-285750">
              <a:buFont typeface="Arial" pitchFamily="34" charset="0"/>
              <a:buChar char="•"/>
            </a:pPr>
            <a:r>
              <a:rPr lang="en-US" sz="1400" dirty="0">
                <a:latin typeface="Comic Sans MS" panose="030F0702030302020204" pitchFamily="66" charset="0"/>
              </a:rPr>
              <a:t>Number of strong red bands</a:t>
            </a:r>
          </a:p>
          <a:p>
            <a:pPr marL="285750" indent="-285750">
              <a:buFont typeface="Arial" pitchFamily="34" charset="0"/>
              <a:buChar char="•"/>
            </a:pPr>
            <a:r>
              <a:rPr lang="en-US" sz="1400" dirty="0">
                <a:latin typeface="Comic Sans MS" panose="030F0702030302020204" pitchFamily="66" charset="0"/>
              </a:rPr>
              <a:t>Band intensity variance</a:t>
            </a:r>
          </a:p>
          <a:p>
            <a:pPr marL="285750" indent="-285750">
              <a:buFont typeface="Arial" pitchFamily="34" charset="0"/>
              <a:buChar char="•"/>
            </a:pPr>
            <a:r>
              <a:rPr lang="en-US" sz="1400" dirty="0">
                <a:latin typeface="Comic Sans MS" panose="030F0702030302020204" pitchFamily="66" charset="0"/>
              </a:rPr>
              <a:t>Low green signal</a:t>
            </a:r>
          </a:p>
          <a:p>
            <a:pPr marL="285750" indent="-285750">
              <a:buFont typeface="Arial" pitchFamily="34" charset="0"/>
              <a:buChar char="•"/>
            </a:pPr>
            <a:r>
              <a:rPr lang="en-US" sz="1400" dirty="0">
                <a:latin typeface="Comic Sans MS" panose="030F0702030302020204" pitchFamily="66" charset="0"/>
              </a:rPr>
              <a:t>Relative band locations</a:t>
            </a:r>
          </a:p>
        </p:txBody>
      </p:sp>
      <p:pic>
        <p:nvPicPr>
          <p:cNvPr id="17"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855562" y="1926341"/>
            <a:ext cx="154554" cy="221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981200" y="0"/>
            <a:ext cx="5208477" cy="523220"/>
          </a:xfrm>
          <a:prstGeom prst="rect">
            <a:avLst/>
          </a:prstGeom>
          <a:noFill/>
        </p:spPr>
        <p:txBody>
          <a:bodyPr wrap="none" rtlCol="0">
            <a:spAutoFit/>
          </a:bodyPr>
          <a:lstStyle/>
          <a:p>
            <a:r>
              <a:rPr lang="en-US" sz="2800" b="1" dirty="0">
                <a:latin typeface="Comic Sans MS" pitchFamily="66" charset="0"/>
              </a:rPr>
              <a:t>Step 1: Separate gel images</a:t>
            </a:r>
            <a:endParaRPr lang="en-US" dirty="0"/>
          </a:p>
        </p:txBody>
      </p:sp>
      <p:sp>
        <p:nvSpPr>
          <p:cNvPr id="19"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2457904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0"/>
            <a:ext cx="6736139" cy="523220"/>
          </a:xfrm>
          <a:prstGeom prst="rect">
            <a:avLst/>
          </a:prstGeom>
          <a:noFill/>
        </p:spPr>
        <p:txBody>
          <a:bodyPr wrap="none" rtlCol="0">
            <a:spAutoFit/>
          </a:bodyPr>
          <a:lstStyle/>
          <a:p>
            <a:r>
              <a:rPr lang="en-US" sz="2800" b="1" dirty="0">
                <a:latin typeface="Comic Sans MS" pitchFamily="66" charset="0"/>
              </a:rPr>
              <a:t>Step 2: Detect and Straighten Lanes</a:t>
            </a:r>
            <a:endParaRPr lang="en-US" dirty="0"/>
          </a:p>
        </p:txBody>
      </p:sp>
      <p:sp>
        <p:nvSpPr>
          <p:cNvPr id="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pic>
        <p:nvPicPr>
          <p:cNvPr id="20" name="Picture 4" descr="D:\NCDIR\96-Well\real_data\11_28_12_human\20121121_RBM7_S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15" t="2826" r="68693" b="1481"/>
          <a:stretch/>
        </p:blipFill>
        <p:spPr bwMode="auto">
          <a:xfrm>
            <a:off x="3578627" y="1478445"/>
            <a:ext cx="2192867" cy="33306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 name="TextBox 21"/>
          <p:cNvSpPr txBox="1"/>
          <p:nvPr/>
        </p:nvSpPr>
        <p:spPr>
          <a:xfrm>
            <a:off x="4569227" y="1073726"/>
            <a:ext cx="800100" cy="307777"/>
          </a:xfrm>
          <a:prstGeom prst="rect">
            <a:avLst/>
          </a:prstGeom>
          <a:noFill/>
        </p:spPr>
        <p:txBody>
          <a:bodyPr wrap="square" rtlCol="0">
            <a:spAutoFit/>
          </a:bodyPr>
          <a:lstStyle/>
          <a:p>
            <a:r>
              <a:rPr lang="en-US" sz="1400" dirty="0"/>
              <a:t>(x,0)</a:t>
            </a:r>
          </a:p>
        </p:txBody>
      </p:sp>
      <p:sp>
        <p:nvSpPr>
          <p:cNvPr id="23" name="Oval 22"/>
          <p:cNvSpPr/>
          <p:nvPr/>
        </p:nvSpPr>
        <p:spPr>
          <a:xfrm>
            <a:off x="4617505" y="1357219"/>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p:cNvSpPr/>
          <p:nvPr/>
        </p:nvSpPr>
        <p:spPr>
          <a:xfrm>
            <a:off x="4769905" y="48377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p:cNvSpPr txBox="1"/>
          <p:nvPr/>
        </p:nvSpPr>
        <p:spPr>
          <a:xfrm>
            <a:off x="4716565" y="4879323"/>
            <a:ext cx="1150835" cy="307777"/>
          </a:xfrm>
          <a:prstGeom prst="rect">
            <a:avLst/>
          </a:prstGeom>
          <a:noFill/>
        </p:spPr>
        <p:txBody>
          <a:bodyPr wrap="square" rtlCol="0">
            <a:spAutoFit/>
          </a:bodyPr>
          <a:lstStyle/>
          <a:p>
            <a:r>
              <a:rPr lang="en-US" sz="1400" dirty="0"/>
              <a:t>(</a:t>
            </a:r>
            <a:r>
              <a:rPr lang="en-US" sz="1400" dirty="0" err="1"/>
              <a:t>x+i,y-max</a:t>
            </a:r>
            <a:r>
              <a:rPr lang="en-US" sz="1400" dirty="0"/>
              <a:t>)</a:t>
            </a:r>
          </a:p>
        </p:txBody>
      </p:sp>
      <p:cxnSp>
        <p:nvCxnSpPr>
          <p:cNvPr id="26" name="Straight Connector 25"/>
          <p:cNvCxnSpPr/>
          <p:nvPr/>
        </p:nvCxnSpPr>
        <p:spPr>
          <a:xfrm>
            <a:off x="4640365" y="1366230"/>
            <a:ext cx="152400" cy="34957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 descr="D:\NCDIR\96-Well\real_data\11_28_12_human\20121121_RBM7_S1-lines.png"/>
          <p:cNvPicPr>
            <a:picLocks noChangeAspect="1" noChangeArrowheads="1"/>
          </p:cNvPicPr>
          <p:nvPr/>
        </p:nvPicPr>
        <p:blipFill rotWithShape="1">
          <a:blip r:embed="rId3">
            <a:extLst>
              <a:ext uri="{28A0092B-C50C-407E-A947-70E740481C1C}">
                <a14:useLocalDpi xmlns:a14="http://schemas.microsoft.com/office/drawing/2010/main" val="0"/>
              </a:ext>
            </a:extLst>
          </a:blip>
          <a:srcRect t="2055" r="68193"/>
          <a:stretch/>
        </p:blipFill>
        <p:spPr bwMode="auto">
          <a:xfrm>
            <a:off x="6511138" y="1507968"/>
            <a:ext cx="2203342" cy="3262190"/>
          </a:xfrm>
          <a:prstGeom prst="rect">
            <a:avLst/>
          </a:prstGeom>
          <a:ln>
            <a:noFill/>
          </a:ln>
          <a:effectLst>
            <a:outerShdw blurRad="190500" algn="tl" rotWithShape="0">
              <a:srgbClr val="000000">
                <a:alpha val="70000"/>
              </a:srgbClr>
            </a:outerShdw>
          </a:effectLst>
          <a:extLst/>
        </p:spPr>
      </p:pic>
      <p:pic>
        <p:nvPicPr>
          <p:cNvPr id="28" name="Picture 5" descr="D:\NCDIR\96-Well\real_data\11_28_12_human\20121121_RBM7_S1 - pp.png"/>
          <p:cNvPicPr>
            <a:picLocks noChangeAspect="1" noChangeArrowheads="1"/>
          </p:cNvPicPr>
          <p:nvPr/>
        </p:nvPicPr>
        <p:blipFill rotWithShape="1">
          <a:blip r:embed="rId4">
            <a:extLst>
              <a:ext uri="{28A0092B-C50C-407E-A947-70E740481C1C}">
                <a14:useLocalDpi xmlns:a14="http://schemas.microsoft.com/office/drawing/2010/main" val="0"/>
              </a:ext>
            </a:extLst>
          </a:blip>
          <a:srcRect t="2288" r="68612"/>
          <a:stretch/>
        </p:blipFill>
        <p:spPr bwMode="auto">
          <a:xfrm>
            <a:off x="594360" y="1447800"/>
            <a:ext cx="2272145" cy="3400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9874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openslice.fenyolab.org/cdi-data/Data/03-29-2014-1/03-29-14-1%20(2014-10-06-16.51.40)/labeled%20(2014-10-06-16.57.47)/R355.1.1F9_PASS_329201404_IP.png"/>
          <p:cNvPicPr>
            <a:picLocks noChangeAspect="1" noChangeArrowheads="1"/>
          </p:cNvPicPr>
          <p:nvPr/>
        </p:nvPicPr>
        <p:blipFill rotWithShape="1">
          <a:blip r:embed="rId2">
            <a:extLst>
              <a:ext uri="{28A0092B-C50C-407E-A947-70E740481C1C}">
                <a14:useLocalDpi xmlns:a14="http://schemas.microsoft.com/office/drawing/2010/main" val="0"/>
              </a:ext>
            </a:extLst>
          </a:blip>
          <a:srcRect l="11216" t="31987" r="21161" b="22055"/>
          <a:stretch/>
        </p:blipFill>
        <p:spPr bwMode="auto">
          <a:xfrm>
            <a:off x="2362200" y="2180165"/>
            <a:ext cx="2144684" cy="26600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openslice.fenyolab.org/cdi-data/Data/03-29-2014-1/03-29-14-1%20(2014-10-06-16.51.40)/labeled%20(2014-10-06-16.57.47)/R355.1.1F9_PASS_329201404_WB.png"/>
          <p:cNvPicPr>
            <a:picLocks noChangeAspect="1" noChangeArrowheads="1"/>
          </p:cNvPicPr>
          <p:nvPr/>
        </p:nvPicPr>
        <p:blipFill rotWithShape="1">
          <a:blip r:embed="rId3">
            <a:extLst>
              <a:ext uri="{28A0092B-C50C-407E-A947-70E740481C1C}">
                <a14:useLocalDpi xmlns:a14="http://schemas.microsoft.com/office/drawing/2010/main" val="0"/>
              </a:ext>
            </a:extLst>
          </a:blip>
          <a:srcRect l="12010" t="32437" r="8440" b="21470"/>
          <a:stretch/>
        </p:blipFill>
        <p:spPr bwMode="auto">
          <a:xfrm>
            <a:off x="4619076" y="2142758"/>
            <a:ext cx="2585570" cy="27340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1200" y="0"/>
            <a:ext cx="5732660" cy="523220"/>
          </a:xfrm>
          <a:prstGeom prst="rect">
            <a:avLst/>
          </a:prstGeom>
          <a:noFill/>
        </p:spPr>
        <p:txBody>
          <a:bodyPr wrap="none" rtlCol="0">
            <a:spAutoFit/>
          </a:bodyPr>
          <a:lstStyle/>
          <a:p>
            <a:r>
              <a:rPr lang="en-US" sz="2800" b="1" dirty="0">
                <a:latin typeface="Comic Sans MS" pitchFamily="66" charset="0"/>
              </a:rPr>
              <a:t>Step 3: Calibrate and Annotate</a:t>
            </a:r>
            <a:endParaRPr lang="en-US" dirty="0"/>
          </a:p>
        </p:txBody>
      </p:sp>
      <p:sp>
        <p:nvSpPr>
          <p:cNvPr id="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
        <p:nvSpPr>
          <p:cNvPr id="9" name="TextBox 8"/>
          <p:cNvSpPr txBox="1"/>
          <p:nvPr/>
        </p:nvSpPr>
        <p:spPr>
          <a:xfrm>
            <a:off x="5213594" y="1786193"/>
            <a:ext cx="1396534" cy="338554"/>
          </a:xfrm>
          <a:prstGeom prst="rect">
            <a:avLst/>
          </a:prstGeom>
          <a:noFill/>
        </p:spPr>
        <p:txBody>
          <a:bodyPr wrap="square" rtlCol="0">
            <a:spAutoFit/>
          </a:bodyPr>
          <a:lstStyle/>
          <a:p>
            <a:r>
              <a:rPr lang="en-US" sz="1600" dirty="0">
                <a:latin typeface="Comic Sans MS" panose="030F0702030302020204" pitchFamily="66" charset="0"/>
              </a:rPr>
              <a:t>Green Signal</a:t>
            </a:r>
          </a:p>
        </p:txBody>
      </p:sp>
      <p:sp>
        <p:nvSpPr>
          <p:cNvPr id="10" name="TextBox 9"/>
          <p:cNvSpPr txBox="1"/>
          <p:nvPr/>
        </p:nvSpPr>
        <p:spPr>
          <a:xfrm>
            <a:off x="3048000" y="1822557"/>
            <a:ext cx="1396534" cy="338554"/>
          </a:xfrm>
          <a:prstGeom prst="rect">
            <a:avLst/>
          </a:prstGeom>
          <a:noFill/>
        </p:spPr>
        <p:txBody>
          <a:bodyPr wrap="square" rtlCol="0">
            <a:spAutoFit/>
          </a:bodyPr>
          <a:lstStyle/>
          <a:p>
            <a:r>
              <a:rPr lang="en-US" sz="1600" dirty="0">
                <a:latin typeface="Comic Sans MS" panose="030F0702030302020204" pitchFamily="66" charset="0"/>
              </a:rPr>
              <a:t>Red Signal</a:t>
            </a:r>
          </a:p>
        </p:txBody>
      </p:sp>
    </p:spTree>
    <p:extLst>
      <p:ext uri="{BB962C8B-B14F-4D97-AF65-F5344CB8AC3E}">
        <p14:creationId xmlns:p14="http://schemas.microsoft.com/office/powerpoint/2010/main" val="421101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06"/>
          <a:stretch/>
        </p:blipFill>
        <p:spPr bwMode="auto">
          <a:xfrm>
            <a:off x="2771775" y="756458"/>
            <a:ext cx="3629025" cy="587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0"/>
            <a:ext cx="6555000" cy="523220"/>
          </a:xfrm>
          <a:prstGeom prst="rect">
            <a:avLst/>
          </a:prstGeom>
          <a:noFill/>
        </p:spPr>
        <p:txBody>
          <a:bodyPr wrap="none" rtlCol="0">
            <a:spAutoFit/>
          </a:bodyPr>
          <a:lstStyle/>
          <a:p>
            <a:r>
              <a:rPr lang="en-US" sz="2800" b="1" dirty="0">
                <a:latin typeface="Comic Sans MS" pitchFamily="66" charset="0"/>
              </a:rPr>
              <a:t>Step 4: Measure Intensity of Bands</a:t>
            </a:r>
            <a:endParaRPr lang="en-US" dirty="0"/>
          </a:p>
        </p:txBody>
      </p:sp>
      <p:sp>
        <p:nvSpPr>
          <p:cNvPr id="6"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275947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Removing High Frequences</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5" name="Picture 6" descr="C:\Users\fenyo\Google Drive\NYU\Teaching\2014  Spring BMI Methods - Signal Processing\figs\gaussian_noise.png"/>
          <p:cNvPicPr>
            <a:picLocks noChangeAspect="1" noChangeArrowheads="1"/>
          </p:cNvPicPr>
          <p:nvPr/>
        </p:nvPicPr>
        <p:blipFill>
          <a:blip r:embed="rId3" cstate="print"/>
          <a:srcRect/>
          <a:stretch>
            <a:fillRect/>
          </a:stretch>
        </p:blipFill>
        <p:spPr bwMode="auto">
          <a:xfrm>
            <a:off x="1447800" y="882959"/>
            <a:ext cx="2743200" cy="2622241"/>
          </a:xfrm>
          <a:prstGeom prst="rect">
            <a:avLst/>
          </a:prstGeom>
          <a:noFill/>
        </p:spPr>
      </p:pic>
      <p:pic>
        <p:nvPicPr>
          <p:cNvPr id="193538" name="Picture 2" descr="C:\Users\fenyo\Desktop\gaussian_noise_30.png"/>
          <p:cNvPicPr>
            <a:picLocks noChangeAspect="1" noChangeArrowheads="1"/>
          </p:cNvPicPr>
          <p:nvPr/>
        </p:nvPicPr>
        <p:blipFill>
          <a:blip r:embed="rId4" cstate="print"/>
          <a:srcRect/>
          <a:stretch>
            <a:fillRect/>
          </a:stretch>
        </p:blipFill>
        <p:spPr bwMode="auto">
          <a:xfrm>
            <a:off x="5943600" y="4267200"/>
            <a:ext cx="1828800" cy="1748161"/>
          </a:xfrm>
          <a:prstGeom prst="rect">
            <a:avLst/>
          </a:prstGeom>
          <a:noFill/>
        </p:spPr>
      </p:pic>
      <p:pic>
        <p:nvPicPr>
          <p:cNvPr id="193539" name="Picture 3" descr="C:\Users\fenyo\Desktop\gaussian_noise_10.png"/>
          <p:cNvPicPr>
            <a:picLocks noChangeAspect="1" noChangeArrowheads="1"/>
          </p:cNvPicPr>
          <p:nvPr/>
        </p:nvPicPr>
        <p:blipFill>
          <a:blip r:embed="rId5" cstate="print"/>
          <a:srcRect/>
          <a:stretch>
            <a:fillRect/>
          </a:stretch>
        </p:blipFill>
        <p:spPr bwMode="auto">
          <a:xfrm>
            <a:off x="3657600" y="4267200"/>
            <a:ext cx="1828800" cy="1748161"/>
          </a:xfrm>
          <a:prstGeom prst="rect">
            <a:avLst/>
          </a:prstGeom>
          <a:noFill/>
        </p:spPr>
      </p:pic>
      <p:pic>
        <p:nvPicPr>
          <p:cNvPr id="193540" name="Picture 4" descr="C:\Users\fenyo\Desktop\gaussian_noise_3.png"/>
          <p:cNvPicPr>
            <a:picLocks noChangeAspect="1" noChangeArrowheads="1"/>
          </p:cNvPicPr>
          <p:nvPr/>
        </p:nvPicPr>
        <p:blipFill>
          <a:blip r:embed="rId6" cstate="print"/>
          <a:srcRect/>
          <a:stretch>
            <a:fillRect/>
          </a:stretch>
        </p:blipFill>
        <p:spPr bwMode="auto">
          <a:xfrm>
            <a:off x="1371600" y="4267200"/>
            <a:ext cx="1828800" cy="1748161"/>
          </a:xfrm>
          <a:prstGeom prst="rect">
            <a:avLst/>
          </a:prstGeom>
          <a:noFill/>
        </p:spPr>
      </p:pic>
      <p:pic>
        <p:nvPicPr>
          <p:cNvPr id="9" name="Picture 2" descr="C:\Users\fenyo\Desktop\gaussian_noise_fft.png"/>
          <p:cNvPicPr>
            <a:picLocks noChangeAspect="1" noChangeArrowheads="1"/>
          </p:cNvPicPr>
          <p:nvPr/>
        </p:nvPicPr>
        <p:blipFill>
          <a:blip r:embed="rId7" cstate="print"/>
          <a:srcRect/>
          <a:stretch>
            <a:fillRect/>
          </a:stretch>
        </p:blipFill>
        <p:spPr bwMode="auto">
          <a:xfrm>
            <a:off x="4876800" y="838200"/>
            <a:ext cx="2743200" cy="2708966"/>
          </a:xfrm>
          <a:prstGeom prst="rect">
            <a:avLst/>
          </a:prstGeom>
          <a:noFill/>
        </p:spPr>
      </p:pic>
      <p:cxnSp>
        <p:nvCxnSpPr>
          <p:cNvPr id="10" name="Straight Connector 9"/>
          <p:cNvCxnSpPr/>
          <p:nvPr/>
        </p:nvCxnSpPr>
        <p:spPr>
          <a:xfrm>
            <a:off x="5257800" y="928048"/>
            <a:ext cx="0" cy="24384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89896" y="914400"/>
            <a:ext cx="0" cy="24384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39552" y="914400"/>
            <a:ext cx="0" cy="24384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93538" idx="0"/>
          </p:cNvCxnSpPr>
          <p:nvPr/>
        </p:nvCxnSpPr>
        <p:spPr>
          <a:xfrm>
            <a:off x="6553200" y="3505200"/>
            <a:ext cx="30480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648200" y="3505200"/>
            <a:ext cx="914400"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38400" y="3429000"/>
            <a:ext cx="274320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87"/>
          <p:cNvSpPr>
            <a:spLocks noChangeArrowheads="1"/>
          </p:cNvSpPr>
          <p:nvPr/>
        </p:nvSpPr>
        <p:spPr bwMode="auto">
          <a:xfrm>
            <a:off x="5664200" y="34290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Frequency</a:t>
            </a:r>
          </a:p>
        </p:txBody>
      </p:sp>
    </p:spTree>
    <p:extLst>
      <p:ext uri="{BB962C8B-B14F-4D97-AF65-F5344CB8AC3E}">
        <p14:creationId xmlns:p14="http://schemas.microsoft.com/office/powerpoint/2010/main" val="132427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3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5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3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Quantitation Example</a:t>
            </a:r>
            <a:endParaRPr lang="sv-SE" sz="2800" b="1" dirty="0">
              <a:latin typeface="Comic Sans MS" pitchFamily="66" charset="0"/>
            </a:endParaRPr>
          </a:p>
        </p:txBody>
      </p:sp>
      <p:sp>
        <p:nvSpPr>
          <p:cNvPr id="309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3" cstate="print"/>
          <a:srcRect/>
          <a:stretch>
            <a:fillRect/>
          </a:stretch>
        </p:blipFill>
        <p:spPr bwMode="auto">
          <a:xfrm>
            <a:off x="533400" y="1828800"/>
            <a:ext cx="3657600" cy="2797203"/>
          </a:xfrm>
          <a:prstGeom prst="rect">
            <a:avLst/>
          </a:prstGeom>
          <a:noFill/>
        </p:spPr>
      </p:pic>
      <p:sp>
        <p:nvSpPr>
          <p:cNvPr id="10" name="TextBox 9"/>
          <p:cNvSpPr txBox="1"/>
          <p:nvPr/>
        </p:nvSpPr>
        <p:spPr>
          <a:xfrm>
            <a:off x="1752600" y="1295400"/>
            <a:ext cx="1505540" cy="646331"/>
          </a:xfrm>
          <a:prstGeom prst="rect">
            <a:avLst/>
          </a:prstGeom>
          <a:noFill/>
        </p:spPr>
        <p:txBody>
          <a:bodyPr wrap="none" rtlCol="0">
            <a:spAutoFit/>
          </a:bodyPr>
          <a:lstStyle/>
          <a:p>
            <a:r>
              <a:rPr lang="en-US" sz="3600" b="1" dirty="0">
                <a:latin typeface="Comic Sans MS" pitchFamily="66" charset="0"/>
              </a:rPr>
              <a:t>Signal</a:t>
            </a:r>
          </a:p>
        </p:txBody>
      </p:sp>
      <p:sp>
        <p:nvSpPr>
          <p:cNvPr id="15" name="TextBox 14"/>
          <p:cNvSpPr txBox="1"/>
          <p:nvPr/>
        </p:nvSpPr>
        <p:spPr>
          <a:xfrm>
            <a:off x="5672430" y="1295400"/>
            <a:ext cx="1414170" cy="646331"/>
          </a:xfrm>
          <a:prstGeom prst="rect">
            <a:avLst/>
          </a:prstGeom>
          <a:noFill/>
        </p:spPr>
        <p:txBody>
          <a:bodyPr wrap="none" rtlCol="0">
            <a:spAutoFit/>
          </a:bodyPr>
          <a:lstStyle/>
          <a:p>
            <a:r>
              <a:rPr lang="en-US" sz="3600" b="1" dirty="0">
                <a:latin typeface="Comic Sans MS" pitchFamily="66" charset="0"/>
              </a:rPr>
              <a:t>Noise</a:t>
            </a:r>
          </a:p>
        </p:txBody>
      </p:sp>
      <p:sp>
        <p:nvSpPr>
          <p:cNvPr id="16" name="TextBox 15"/>
          <p:cNvSpPr txBox="1"/>
          <p:nvPr/>
        </p:nvSpPr>
        <p:spPr>
          <a:xfrm>
            <a:off x="2819400" y="6211669"/>
            <a:ext cx="3082895" cy="369332"/>
          </a:xfrm>
          <a:prstGeom prst="rect">
            <a:avLst/>
          </a:prstGeom>
          <a:noFill/>
        </p:spPr>
        <p:txBody>
          <a:bodyPr wrap="none" rtlCol="0">
            <a:spAutoFit/>
          </a:bodyPr>
          <a:lstStyle/>
          <a:p>
            <a:r>
              <a:rPr lang="en-US" b="1" dirty="0">
                <a:latin typeface="Comic Sans MS" pitchFamily="66" charset="0"/>
              </a:rPr>
              <a:t>Paolo </a:t>
            </a:r>
            <a:r>
              <a:rPr lang="en-US" b="1" dirty="0" err="1">
                <a:latin typeface="Comic Sans MS" pitchFamily="66" charset="0"/>
              </a:rPr>
              <a:t>Mita</a:t>
            </a:r>
            <a:r>
              <a:rPr lang="en-US" b="1" dirty="0">
                <a:latin typeface="Comic Sans MS" pitchFamily="66" charset="0"/>
              </a:rPr>
              <a:t> and </a:t>
            </a:r>
            <a:r>
              <a:rPr lang="en-US" b="1" dirty="0" err="1">
                <a:latin typeface="Comic Sans MS" pitchFamily="66" charset="0"/>
              </a:rPr>
              <a:t>Jef</a:t>
            </a:r>
            <a:r>
              <a:rPr lang="en-US" b="1" dirty="0">
                <a:latin typeface="Comic Sans MS" pitchFamily="66" charset="0"/>
              </a:rPr>
              <a:t> </a:t>
            </a:r>
            <a:r>
              <a:rPr lang="en-US" b="1" dirty="0" err="1">
                <a:latin typeface="Comic Sans MS" pitchFamily="66" charset="0"/>
              </a:rPr>
              <a:t>Boeke</a:t>
            </a:r>
            <a:endParaRPr lang="en-US" b="1" dirty="0">
              <a:latin typeface="Comic Sans MS" pitchFamily="66" charset="0"/>
            </a:endParaRPr>
          </a:p>
        </p:txBody>
      </p:sp>
      <p:pic>
        <p:nvPicPr>
          <p:cNvPr id="17" name="Picture 10" descr="C:\Users\fenyo\Google Drive\NYU\Teaching\2014 Fall Biostatistics and Bioinformatics\-- 25. Bioimage Informatics\examples\mita\IgG 50-2_GFP.tif-rescaled60x.png"/>
          <p:cNvPicPr>
            <a:picLocks noChangeAspect="1" noChangeArrowheads="1"/>
          </p:cNvPicPr>
          <p:nvPr/>
        </p:nvPicPr>
        <p:blipFill>
          <a:blip r:embed="rId4" cstate="print"/>
          <a:srcRect/>
          <a:stretch>
            <a:fillRect/>
          </a:stretch>
        </p:blipFill>
        <p:spPr bwMode="auto">
          <a:xfrm>
            <a:off x="4495800" y="1828800"/>
            <a:ext cx="3657600" cy="2797203"/>
          </a:xfrm>
          <a:prstGeom prst="rect">
            <a:avLst/>
          </a:prstGeom>
          <a:noFill/>
        </p:spPr>
      </p:pic>
      <p:pic>
        <p:nvPicPr>
          <p:cNvPr id="9" name="Picture 2" descr="C:\Users\fenyo\Google Drive\NYU\Teaching\2014 Fall Biostatistics and Bioinformatics\-- 25. Bioimage Informatics\examples\mita\IgG 50-2_GFP.tif-rescaled240x.png"/>
          <p:cNvPicPr>
            <a:picLocks noChangeAspect="1" noChangeArrowheads="1"/>
          </p:cNvPicPr>
          <p:nvPr/>
        </p:nvPicPr>
        <p:blipFill>
          <a:blip r:embed="rId5" cstate="print"/>
          <a:srcRect l="9173" t="4760"/>
          <a:stretch>
            <a:fillRect/>
          </a:stretch>
        </p:blipFill>
        <p:spPr bwMode="auto">
          <a:xfrm>
            <a:off x="5723225" y="2743200"/>
            <a:ext cx="3420775" cy="2743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fenyo\Google Drive\NYU\Teaching\2014 Fall Biostatistics and Bioinformatics\-- 25. Bioimage Informatics\examples\mita\IgG 5-2_GFP.tif-rescaled60x.png"/>
          <p:cNvPicPr>
            <a:picLocks noChangeAspect="1" noChangeArrowheads="1"/>
          </p:cNvPicPr>
          <p:nvPr/>
        </p:nvPicPr>
        <p:blipFill>
          <a:blip r:embed="rId3" cstate="print"/>
          <a:srcRect/>
          <a:stretch>
            <a:fillRect/>
          </a:stretch>
        </p:blipFill>
        <p:spPr bwMode="auto">
          <a:xfrm>
            <a:off x="-76200" y="4648200"/>
            <a:ext cx="2391324" cy="1828800"/>
          </a:xfrm>
          <a:prstGeom prst="rect">
            <a:avLst/>
          </a:prstGeom>
          <a:noFill/>
        </p:spPr>
      </p:pic>
      <p:pic>
        <p:nvPicPr>
          <p:cNvPr id="1026" name="Picture 2" descr="C:\Users\fenyo\Google Drive\NYU\Teaching\2014 Fall Biostatistics and Bioinformatics\-- 25. Bioimage Informatics\examples\mita\FLAG 5-2_GFP.tif-rescaled60x.png"/>
          <p:cNvPicPr>
            <a:picLocks noChangeAspect="1" noChangeArrowheads="1"/>
          </p:cNvPicPr>
          <p:nvPr/>
        </p:nvPicPr>
        <p:blipFill>
          <a:blip r:embed="rId4" cstate="print"/>
          <a:srcRect/>
          <a:stretch>
            <a:fillRect/>
          </a:stretch>
        </p:blipFill>
        <p:spPr bwMode="auto">
          <a:xfrm>
            <a:off x="-29124" y="838200"/>
            <a:ext cx="2391324" cy="1828800"/>
          </a:xfrm>
          <a:prstGeom prst="rect">
            <a:avLst/>
          </a:prstGeom>
          <a:noFill/>
        </p:spPr>
      </p:pic>
      <p:pic>
        <p:nvPicPr>
          <p:cNvPr id="1027" name="Picture 3" descr="C:\Users\fenyo\Google Drive\NYU\Teaching\2014 Fall Biostatistics and Bioinformatics\-- 25. Bioimage Informatics\examples\mita\FLAG 10-2_GFP.tif-rescaled60x.png"/>
          <p:cNvPicPr>
            <a:picLocks noChangeAspect="1" noChangeArrowheads="1"/>
          </p:cNvPicPr>
          <p:nvPr/>
        </p:nvPicPr>
        <p:blipFill>
          <a:blip r:embed="rId5" cstate="print"/>
          <a:srcRect/>
          <a:stretch>
            <a:fillRect/>
          </a:stretch>
        </p:blipFill>
        <p:spPr bwMode="auto">
          <a:xfrm>
            <a:off x="2256876" y="838200"/>
            <a:ext cx="2391324" cy="1828800"/>
          </a:xfrm>
          <a:prstGeom prst="rect">
            <a:avLst/>
          </a:prstGeom>
          <a:noFill/>
        </p:spPr>
      </p:pic>
      <p:pic>
        <p:nvPicPr>
          <p:cNvPr id="1032" name="Picture 8" descr="C:\Users\fenyo\Google Drive\NYU\Teaching\2014 Fall Biostatistics and Bioinformatics\-- 25. Bioimage Informatics\examples\mita\IgG 10-2_GFP.tif-rescaled60x.png"/>
          <p:cNvPicPr>
            <a:picLocks noChangeAspect="1" noChangeArrowheads="1"/>
          </p:cNvPicPr>
          <p:nvPr/>
        </p:nvPicPr>
        <p:blipFill>
          <a:blip r:embed="rId6" cstate="print"/>
          <a:srcRect/>
          <a:stretch>
            <a:fillRect/>
          </a:stretch>
        </p:blipFill>
        <p:spPr bwMode="auto">
          <a:xfrm>
            <a:off x="2209800" y="4648200"/>
            <a:ext cx="2391324" cy="1828800"/>
          </a:xfrm>
          <a:prstGeom prst="rect">
            <a:avLst/>
          </a:prstGeom>
          <a:noFill/>
        </p:spPr>
      </p:pic>
      <p:pic>
        <p:nvPicPr>
          <p:cNvPr id="1033" name="Picture 9" descr="C:\Users\fenyo\Google Drive\NYU\Teaching\2014 Fall Biostatistics and Bioinformatics\-- 25. Bioimage Informatics\examples\mita\IgG 25-2_GFP.tif-rescaled60x.png"/>
          <p:cNvPicPr>
            <a:picLocks noChangeAspect="1" noChangeArrowheads="1"/>
          </p:cNvPicPr>
          <p:nvPr/>
        </p:nvPicPr>
        <p:blipFill>
          <a:blip r:embed="rId7" cstate="print"/>
          <a:srcRect/>
          <a:stretch>
            <a:fillRect/>
          </a:stretch>
        </p:blipFill>
        <p:spPr bwMode="auto">
          <a:xfrm>
            <a:off x="4542876" y="4648200"/>
            <a:ext cx="2391324" cy="1828800"/>
          </a:xfrm>
          <a:prstGeom prst="rect">
            <a:avLst/>
          </a:prstGeom>
          <a:noFill/>
        </p:spPr>
      </p:pic>
      <p:pic>
        <p:nvPicPr>
          <p:cNvPr id="1028" name="Picture 4" descr="C:\Users\fenyo\Google Drive\NYU\Teaching\2014 Fall Biostatistics and Bioinformatics\-- 25. Bioimage Informatics\examples\mita\FLAG 25-2_GFP.tif-rescaled60x.png"/>
          <p:cNvPicPr>
            <a:picLocks noChangeAspect="1" noChangeArrowheads="1"/>
          </p:cNvPicPr>
          <p:nvPr/>
        </p:nvPicPr>
        <p:blipFill>
          <a:blip r:embed="rId8" cstate="print"/>
          <a:srcRect/>
          <a:stretch>
            <a:fillRect/>
          </a:stretch>
        </p:blipFill>
        <p:spPr bwMode="auto">
          <a:xfrm>
            <a:off x="4542876" y="838200"/>
            <a:ext cx="2391324" cy="1828800"/>
          </a:xfrm>
          <a:prstGeom prst="rect">
            <a:avLst/>
          </a:prstGeom>
          <a:noFill/>
        </p:spPr>
      </p:pic>
      <p:pic>
        <p:nvPicPr>
          <p:cNvPr id="1029" name="Picture 5" descr="C:\Users\fenyo\Google Drive\NYU\Teaching\2014 Fall Biostatistics and Bioinformatics\-- 25. Bioimage Informatics\examples\mita\FLAG 50-2_GFP.tif-rescaled60x.png"/>
          <p:cNvPicPr>
            <a:picLocks noChangeAspect="1" noChangeArrowheads="1"/>
          </p:cNvPicPr>
          <p:nvPr/>
        </p:nvPicPr>
        <p:blipFill>
          <a:blip r:embed="rId9" cstate="print"/>
          <a:srcRect/>
          <a:stretch>
            <a:fillRect/>
          </a:stretch>
        </p:blipFill>
        <p:spPr bwMode="auto">
          <a:xfrm>
            <a:off x="6752676" y="838200"/>
            <a:ext cx="2391324" cy="1828800"/>
          </a:xfrm>
          <a:prstGeom prst="rect">
            <a:avLst/>
          </a:prstGeom>
          <a:noFill/>
        </p:spPr>
      </p:pic>
      <p:pic>
        <p:nvPicPr>
          <p:cNvPr id="1034" name="Picture 10" descr="C:\Users\fenyo\Google Drive\NYU\Teaching\2014 Fall Biostatistics and Bioinformatics\-- 25. Bioimage Informatics\examples\mita\IgG 50-2_GFP.tif-rescaled60x.png"/>
          <p:cNvPicPr>
            <a:picLocks noChangeAspect="1" noChangeArrowheads="1"/>
          </p:cNvPicPr>
          <p:nvPr/>
        </p:nvPicPr>
        <p:blipFill>
          <a:blip r:embed="rId10" cstate="print"/>
          <a:srcRect/>
          <a:stretch>
            <a:fillRect/>
          </a:stretch>
        </p:blipFill>
        <p:spPr bwMode="auto">
          <a:xfrm>
            <a:off x="6752676" y="4648200"/>
            <a:ext cx="2391324" cy="1828800"/>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Quantitation Example</a:t>
            </a:r>
            <a:endParaRPr lang="sv-SE" sz="2800" b="1" dirty="0">
              <a:latin typeface="Comic Sans MS" pitchFamily="66" charset="0"/>
            </a:endParaRPr>
          </a:p>
        </p:txBody>
      </p:sp>
      <p:sp>
        <p:nvSpPr>
          <p:cNvPr id="309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
        <p:nvSpPr>
          <p:cNvPr id="22" name="TextBox 21"/>
          <p:cNvSpPr txBox="1"/>
          <p:nvPr/>
        </p:nvSpPr>
        <p:spPr>
          <a:xfrm>
            <a:off x="152400" y="2514600"/>
            <a:ext cx="1568058" cy="400110"/>
          </a:xfrm>
          <a:prstGeom prst="rect">
            <a:avLst/>
          </a:prstGeom>
          <a:noFill/>
        </p:spPr>
        <p:txBody>
          <a:bodyPr wrap="none" rtlCol="0">
            <a:spAutoFit/>
          </a:bodyPr>
          <a:lstStyle/>
          <a:p>
            <a:r>
              <a:rPr lang="en-US" sz="2000" b="1" dirty="0">
                <a:latin typeface="Comic Sans MS" pitchFamily="66" charset="0"/>
              </a:rPr>
              <a:t>Experiment</a:t>
            </a:r>
          </a:p>
        </p:txBody>
      </p:sp>
      <p:sp>
        <p:nvSpPr>
          <p:cNvPr id="23" name="TextBox 22"/>
          <p:cNvSpPr txBox="1"/>
          <p:nvPr/>
        </p:nvSpPr>
        <p:spPr>
          <a:xfrm>
            <a:off x="152400" y="6324600"/>
            <a:ext cx="1061509" cy="400110"/>
          </a:xfrm>
          <a:prstGeom prst="rect">
            <a:avLst/>
          </a:prstGeom>
          <a:noFill/>
        </p:spPr>
        <p:txBody>
          <a:bodyPr wrap="none" rtlCol="0">
            <a:spAutoFit/>
          </a:bodyPr>
          <a:lstStyle/>
          <a:p>
            <a:r>
              <a:rPr lang="en-US" sz="2000" b="1" dirty="0">
                <a:latin typeface="Comic Sans MS" pitchFamily="66" charset="0"/>
              </a:rPr>
              <a:t>Control</a:t>
            </a:r>
          </a:p>
        </p:txBody>
      </p:sp>
      <p:sp>
        <p:nvSpPr>
          <p:cNvPr id="24" name="TextBox 23"/>
          <p:cNvSpPr txBox="1"/>
          <p:nvPr/>
        </p:nvSpPr>
        <p:spPr>
          <a:xfrm>
            <a:off x="924373" y="533400"/>
            <a:ext cx="989373" cy="400110"/>
          </a:xfrm>
          <a:prstGeom prst="rect">
            <a:avLst/>
          </a:prstGeom>
          <a:noFill/>
        </p:spPr>
        <p:txBody>
          <a:bodyPr wrap="none" rtlCol="0">
            <a:spAutoFit/>
          </a:bodyPr>
          <a:lstStyle/>
          <a:p>
            <a:r>
              <a:rPr lang="en-US" sz="2000" b="1" dirty="0">
                <a:latin typeface="Comic Sans MS" pitchFamily="66" charset="0"/>
              </a:rPr>
              <a:t>6.7 </a:t>
            </a:r>
            <a:r>
              <a:rPr lang="en-US" sz="2000" b="1" dirty="0" err="1">
                <a:latin typeface="Comic Sans MS" pitchFamily="66" charset="0"/>
              </a:rPr>
              <a:t>μg</a:t>
            </a:r>
            <a:endParaRPr lang="en-US" sz="2000" b="1" dirty="0">
              <a:latin typeface="Comic Sans MS" pitchFamily="66" charset="0"/>
            </a:endParaRPr>
          </a:p>
        </p:txBody>
      </p:sp>
      <p:sp>
        <p:nvSpPr>
          <p:cNvPr id="25" name="TextBox 24"/>
          <p:cNvSpPr txBox="1"/>
          <p:nvPr/>
        </p:nvSpPr>
        <p:spPr>
          <a:xfrm>
            <a:off x="3149357" y="533400"/>
            <a:ext cx="1146468" cy="400110"/>
          </a:xfrm>
          <a:prstGeom prst="rect">
            <a:avLst/>
          </a:prstGeom>
          <a:noFill/>
        </p:spPr>
        <p:txBody>
          <a:bodyPr wrap="none" rtlCol="0">
            <a:spAutoFit/>
          </a:bodyPr>
          <a:lstStyle/>
          <a:p>
            <a:r>
              <a:rPr lang="en-US" sz="2000" b="1" dirty="0">
                <a:latin typeface="Comic Sans MS" pitchFamily="66" charset="0"/>
              </a:rPr>
              <a:t>13.4 </a:t>
            </a:r>
            <a:r>
              <a:rPr lang="en-US" sz="2000" b="1" dirty="0" err="1">
                <a:latin typeface="Comic Sans MS" pitchFamily="66" charset="0"/>
              </a:rPr>
              <a:t>μg</a:t>
            </a:r>
            <a:endParaRPr lang="en-US" sz="2000" b="1" dirty="0">
              <a:latin typeface="Comic Sans MS" pitchFamily="66" charset="0"/>
            </a:endParaRPr>
          </a:p>
        </p:txBody>
      </p:sp>
      <p:sp>
        <p:nvSpPr>
          <p:cNvPr id="26" name="TextBox 25"/>
          <p:cNvSpPr txBox="1"/>
          <p:nvPr/>
        </p:nvSpPr>
        <p:spPr>
          <a:xfrm>
            <a:off x="5435357" y="552510"/>
            <a:ext cx="1146468" cy="400110"/>
          </a:xfrm>
          <a:prstGeom prst="rect">
            <a:avLst/>
          </a:prstGeom>
          <a:noFill/>
        </p:spPr>
        <p:txBody>
          <a:bodyPr wrap="none" rtlCol="0">
            <a:spAutoFit/>
          </a:bodyPr>
          <a:lstStyle/>
          <a:p>
            <a:r>
              <a:rPr lang="en-US" sz="2000" b="1" dirty="0">
                <a:latin typeface="Comic Sans MS" pitchFamily="66" charset="0"/>
              </a:rPr>
              <a:t>33.5 </a:t>
            </a:r>
            <a:r>
              <a:rPr lang="en-US" sz="2000" b="1" dirty="0" err="1">
                <a:latin typeface="Comic Sans MS" pitchFamily="66" charset="0"/>
              </a:rPr>
              <a:t>μg</a:t>
            </a:r>
            <a:endParaRPr lang="en-US" sz="2000" b="1" dirty="0">
              <a:latin typeface="Comic Sans MS" pitchFamily="66" charset="0"/>
            </a:endParaRPr>
          </a:p>
        </p:txBody>
      </p:sp>
      <p:sp>
        <p:nvSpPr>
          <p:cNvPr id="27" name="TextBox 26"/>
          <p:cNvSpPr txBox="1"/>
          <p:nvPr/>
        </p:nvSpPr>
        <p:spPr>
          <a:xfrm>
            <a:off x="7721357" y="552510"/>
            <a:ext cx="1146468" cy="400110"/>
          </a:xfrm>
          <a:prstGeom prst="rect">
            <a:avLst/>
          </a:prstGeom>
          <a:noFill/>
        </p:spPr>
        <p:txBody>
          <a:bodyPr wrap="none" rtlCol="0">
            <a:spAutoFit/>
          </a:bodyPr>
          <a:lstStyle/>
          <a:p>
            <a:r>
              <a:rPr lang="en-US" sz="2000" b="1" dirty="0">
                <a:latin typeface="Comic Sans MS" pitchFamily="66" charset="0"/>
              </a:rPr>
              <a:t>67.0 </a:t>
            </a:r>
            <a:r>
              <a:rPr lang="en-US" sz="2000" b="1" dirty="0" err="1">
                <a:latin typeface="Comic Sans MS" pitchFamily="66" charset="0"/>
              </a:rPr>
              <a:t>μg</a:t>
            </a:r>
            <a:endParaRPr lang="en-US" sz="2000" b="1" dirty="0">
              <a:latin typeface="Comic Sans MS" pitchFamily="66" charset="0"/>
            </a:endParaRPr>
          </a:p>
        </p:txBody>
      </p:sp>
      <p:pic>
        <p:nvPicPr>
          <p:cNvPr id="2" name="Picture 2" descr="C:\Users\fenyo\Google Drive\NYU\Teaching\2014 Fall Biostatistics and Bioinformatics\-- 25. Bioimage Informatics\examples\mita\test0-ideal.png"/>
          <p:cNvPicPr>
            <a:picLocks noChangeAspect="1" noChangeArrowheads="1"/>
          </p:cNvPicPr>
          <p:nvPr/>
        </p:nvPicPr>
        <p:blipFill>
          <a:blip r:embed="rId11" cstate="print"/>
          <a:srcRect/>
          <a:stretch>
            <a:fillRect/>
          </a:stretch>
        </p:blipFill>
        <p:spPr bwMode="auto">
          <a:xfrm>
            <a:off x="2410690" y="1323105"/>
            <a:ext cx="4377760" cy="4462272"/>
          </a:xfrm>
          <a:prstGeom prst="rect">
            <a:avLst/>
          </a:prstGeom>
          <a:noFill/>
        </p:spPr>
      </p:pic>
      <p:sp>
        <p:nvSpPr>
          <p:cNvPr id="17" name="TextBox 16"/>
          <p:cNvSpPr txBox="1"/>
          <p:nvPr/>
        </p:nvSpPr>
        <p:spPr>
          <a:xfrm>
            <a:off x="4191000" y="1447800"/>
            <a:ext cx="1133644" cy="369332"/>
          </a:xfrm>
          <a:prstGeom prst="rect">
            <a:avLst/>
          </a:prstGeom>
          <a:noFill/>
        </p:spPr>
        <p:txBody>
          <a:bodyPr wrap="none" rtlCol="0">
            <a:spAutoFit/>
          </a:bodyPr>
          <a:lstStyle/>
          <a:p>
            <a:r>
              <a:rPr lang="en-US" b="1" dirty="0"/>
              <a:t>The goal</a:t>
            </a:r>
          </a:p>
        </p:txBody>
      </p:sp>
      <p:sp>
        <p:nvSpPr>
          <p:cNvPr id="20" name="TextBox 19"/>
          <p:cNvSpPr txBox="1"/>
          <p:nvPr/>
        </p:nvSpPr>
        <p:spPr>
          <a:xfrm>
            <a:off x="3628108" y="5499021"/>
            <a:ext cx="2092239" cy="338554"/>
          </a:xfrm>
          <a:prstGeom prst="rect">
            <a:avLst/>
          </a:prstGeom>
          <a:solidFill>
            <a:schemeClr val="bg1"/>
          </a:solidFill>
        </p:spPr>
        <p:txBody>
          <a:bodyPr wrap="none" rtlCol="0">
            <a:spAutoFit/>
          </a:bodyPr>
          <a:lstStyle/>
          <a:p>
            <a:r>
              <a:rPr lang="en-US" sz="1600" b="1" dirty="0">
                <a:latin typeface="Comic Sans MS" pitchFamily="66" charset="0"/>
              </a:rPr>
              <a:t>Actual Amount [</a:t>
            </a:r>
            <a:r>
              <a:rPr lang="en-US" sz="1600" b="1" dirty="0" err="1">
                <a:latin typeface="Comic Sans MS" pitchFamily="66" charset="0"/>
              </a:rPr>
              <a:t>ug</a:t>
            </a:r>
            <a:r>
              <a:rPr lang="en-US" sz="1600" b="1" dirty="0">
                <a:latin typeface="Comic Sans MS" pitchFamily="66" charset="0"/>
              </a:rPr>
              <a:t>]</a:t>
            </a:r>
          </a:p>
        </p:txBody>
      </p:sp>
      <p:sp>
        <p:nvSpPr>
          <p:cNvPr id="21" name="TextBox 20"/>
          <p:cNvSpPr txBox="1"/>
          <p:nvPr/>
        </p:nvSpPr>
        <p:spPr>
          <a:xfrm rot="-5400000">
            <a:off x="1301399" y="3158935"/>
            <a:ext cx="2414444" cy="338554"/>
          </a:xfrm>
          <a:prstGeom prst="rect">
            <a:avLst/>
          </a:prstGeom>
          <a:solidFill>
            <a:schemeClr val="bg1"/>
          </a:solidFill>
        </p:spPr>
        <p:txBody>
          <a:bodyPr wrap="none" rtlCol="0">
            <a:spAutoFit/>
          </a:bodyPr>
          <a:lstStyle/>
          <a:p>
            <a:r>
              <a:rPr lang="en-US" sz="1600" b="1" dirty="0">
                <a:latin typeface="Comic Sans MS" pitchFamily="66" charset="0"/>
              </a:rPr>
              <a:t>Measured Amount [</a:t>
            </a:r>
            <a:r>
              <a:rPr lang="en-US" sz="1600" b="1" dirty="0" err="1">
                <a:latin typeface="Comic Sans MS" pitchFamily="66" charset="0"/>
              </a:rPr>
              <a:t>ug</a:t>
            </a:r>
            <a:r>
              <a:rPr lang="en-US" sz="1600" b="1" dirty="0">
                <a:latin typeface="Comic Sans MS" pitchFamily="66"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98050" y="561877"/>
            <a:ext cx="588623" cy="246221"/>
          </a:xfrm>
          <a:prstGeom prst="rect">
            <a:avLst/>
          </a:prstGeom>
          <a:solidFill>
            <a:schemeClr val="bg1"/>
          </a:solidFill>
        </p:spPr>
        <p:txBody>
          <a:bodyPr wrap="none" rtlCol="0">
            <a:spAutoFit/>
          </a:bodyPr>
          <a:lstStyle/>
          <a:p>
            <a:r>
              <a:rPr lang="en-US" sz="1000" b="1" dirty="0">
                <a:latin typeface="Comic Sans MS" pitchFamily="66" charset="0"/>
              </a:rPr>
              <a:t>6.7 </a:t>
            </a:r>
            <a:r>
              <a:rPr lang="en-US" sz="1000" b="1" dirty="0" err="1">
                <a:latin typeface="Comic Sans MS" pitchFamily="66" charset="0"/>
              </a:rPr>
              <a:t>μg</a:t>
            </a:r>
            <a:endParaRPr lang="en-US" sz="1000" b="1" dirty="0">
              <a:latin typeface="Comic Sans MS" pitchFamily="66" charset="0"/>
            </a:endParaRPr>
          </a:p>
        </p:txBody>
      </p:sp>
      <p:sp>
        <p:nvSpPr>
          <p:cNvPr id="29" name="TextBox 28"/>
          <p:cNvSpPr txBox="1"/>
          <p:nvPr/>
        </p:nvSpPr>
        <p:spPr>
          <a:xfrm>
            <a:off x="3577850" y="561877"/>
            <a:ext cx="667170" cy="246221"/>
          </a:xfrm>
          <a:prstGeom prst="rect">
            <a:avLst/>
          </a:prstGeom>
          <a:solidFill>
            <a:schemeClr val="bg1"/>
          </a:solidFill>
        </p:spPr>
        <p:txBody>
          <a:bodyPr wrap="none" rtlCol="0">
            <a:spAutoFit/>
          </a:bodyPr>
          <a:lstStyle/>
          <a:p>
            <a:r>
              <a:rPr lang="en-US" sz="1000" b="1" dirty="0">
                <a:latin typeface="Comic Sans MS" pitchFamily="66" charset="0"/>
              </a:rPr>
              <a:t>13.4 </a:t>
            </a:r>
            <a:r>
              <a:rPr lang="en-US" sz="1000" b="1" dirty="0" err="1">
                <a:latin typeface="Comic Sans MS" pitchFamily="66" charset="0"/>
              </a:rPr>
              <a:t>μg</a:t>
            </a:r>
            <a:endParaRPr lang="en-US" sz="1000" b="1" dirty="0">
              <a:latin typeface="Comic Sans MS" pitchFamily="66" charset="0"/>
            </a:endParaRPr>
          </a:p>
        </p:txBody>
      </p:sp>
      <p:sp>
        <p:nvSpPr>
          <p:cNvPr id="30" name="TextBox 29"/>
          <p:cNvSpPr txBox="1"/>
          <p:nvPr/>
        </p:nvSpPr>
        <p:spPr>
          <a:xfrm>
            <a:off x="4785865" y="561877"/>
            <a:ext cx="667170" cy="246221"/>
          </a:xfrm>
          <a:prstGeom prst="rect">
            <a:avLst/>
          </a:prstGeom>
          <a:solidFill>
            <a:schemeClr val="bg1"/>
          </a:solidFill>
        </p:spPr>
        <p:txBody>
          <a:bodyPr wrap="none" rtlCol="0">
            <a:spAutoFit/>
          </a:bodyPr>
          <a:lstStyle/>
          <a:p>
            <a:r>
              <a:rPr lang="en-US" sz="1000" b="1" dirty="0">
                <a:latin typeface="Comic Sans MS" pitchFamily="66" charset="0"/>
              </a:rPr>
              <a:t>33.5 </a:t>
            </a:r>
            <a:r>
              <a:rPr lang="en-US" sz="1000" b="1" dirty="0" err="1">
                <a:latin typeface="Comic Sans MS" pitchFamily="66" charset="0"/>
              </a:rPr>
              <a:t>μg</a:t>
            </a:r>
            <a:endParaRPr lang="en-US" sz="1000" b="1" dirty="0">
              <a:latin typeface="Comic Sans MS" pitchFamily="66" charset="0"/>
            </a:endParaRPr>
          </a:p>
        </p:txBody>
      </p:sp>
      <p:sp>
        <p:nvSpPr>
          <p:cNvPr id="31" name="TextBox 30"/>
          <p:cNvSpPr txBox="1"/>
          <p:nvPr/>
        </p:nvSpPr>
        <p:spPr>
          <a:xfrm>
            <a:off x="5897560" y="561877"/>
            <a:ext cx="667170" cy="246221"/>
          </a:xfrm>
          <a:prstGeom prst="rect">
            <a:avLst/>
          </a:prstGeom>
          <a:solidFill>
            <a:schemeClr val="bg1"/>
          </a:solidFill>
        </p:spPr>
        <p:txBody>
          <a:bodyPr wrap="none" rtlCol="0">
            <a:spAutoFit/>
          </a:bodyPr>
          <a:lstStyle/>
          <a:p>
            <a:r>
              <a:rPr lang="en-US" sz="1000" b="1" dirty="0">
                <a:latin typeface="Comic Sans MS" pitchFamily="66" charset="0"/>
              </a:rPr>
              <a:t>67.0 </a:t>
            </a:r>
            <a:r>
              <a:rPr lang="en-US" sz="1000" b="1" dirty="0" err="1">
                <a:latin typeface="Comic Sans MS" pitchFamily="66" charset="0"/>
              </a:rPr>
              <a:t>μg</a:t>
            </a:r>
            <a:endParaRPr lang="en-US" sz="1000" b="1" dirty="0">
              <a:latin typeface="Comic Sans MS" pitchFamily="66" charset="0"/>
            </a:endParaRPr>
          </a:p>
        </p:txBody>
      </p:sp>
      <p:pic>
        <p:nvPicPr>
          <p:cNvPr id="25" name="Picture 2" descr="C:\Users\fenyo\Google Drive\NYU\Teaching\2014 Fall Biostatistics and Bioinformatics\-- 25. Bioimage Informatics\examples\mita\test0-avg.png"/>
          <p:cNvPicPr>
            <a:picLocks noChangeAspect="1" noChangeArrowheads="1"/>
          </p:cNvPicPr>
          <p:nvPr/>
        </p:nvPicPr>
        <p:blipFill>
          <a:blip r:embed="rId3" cstate="print"/>
          <a:srcRect/>
          <a:stretch>
            <a:fillRect/>
          </a:stretch>
        </p:blipFill>
        <p:spPr bwMode="auto">
          <a:xfrm>
            <a:off x="4581207" y="3075715"/>
            <a:ext cx="3648393" cy="3657600"/>
          </a:xfrm>
          <a:prstGeom prst="rect">
            <a:avLst/>
          </a:prstGeom>
          <a:noFill/>
        </p:spPr>
      </p:pic>
      <p:pic>
        <p:nvPicPr>
          <p:cNvPr id="24" name="Picture 2" descr="C:\Users\fenyo\Google Drive\NYU\Teaching\2014 Fall Biostatistics and Bioinformatics\-- 25. Bioimage Informatics\examples\mita\test0-ideal.png"/>
          <p:cNvPicPr>
            <a:picLocks noChangeAspect="1" noChangeArrowheads="1"/>
          </p:cNvPicPr>
          <p:nvPr/>
        </p:nvPicPr>
        <p:blipFill>
          <a:blip r:embed="rId4" cstate="print"/>
          <a:srcRect/>
          <a:stretch>
            <a:fillRect/>
          </a:stretch>
        </p:blipFill>
        <p:spPr bwMode="auto">
          <a:xfrm>
            <a:off x="658092" y="3048000"/>
            <a:ext cx="3588328" cy="3657600"/>
          </a:xfrm>
          <a:prstGeom prst="rect">
            <a:avLst/>
          </a:prstGeom>
          <a:noFill/>
        </p:spPr>
      </p:pic>
      <p:sp>
        <p:nvSpPr>
          <p:cNvPr id="3074" name="Rectangle 2"/>
          <p:cNvSpPr>
            <a:spLocks noChangeArrowheads="1"/>
          </p:cNvSpPr>
          <p:nvPr/>
        </p:nvSpPr>
        <p:spPr bwMode="auto">
          <a:xfrm>
            <a:off x="895350" y="7620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Average Pixel Intensity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8" name="Picture 11" descr="C:\Users\fenyo\Google Drive\NYU\Teaching\2014 Fall Biostatistics and Bioinformatics\-- 25. Bioimage Informatics\examples\mita\IgG 5-2_GFP.tif-rescaled60x.png"/>
          <p:cNvPicPr>
            <a:picLocks noChangeAspect="1" noChangeArrowheads="1"/>
          </p:cNvPicPr>
          <p:nvPr/>
        </p:nvPicPr>
        <p:blipFill>
          <a:blip r:embed="rId5" cstate="print"/>
          <a:srcRect/>
          <a:stretch>
            <a:fillRect/>
          </a:stretch>
        </p:blipFill>
        <p:spPr bwMode="auto">
          <a:xfrm>
            <a:off x="2194531" y="1676400"/>
            <a:ext cx="1195662" cy="914400"/>
          </a:xfrm>
          <a:prstGeom prst="rect">
            <a:avLst/>
          </a:prstGeom>
          <a:noFill/>
        </p:spPr>
      </p:pic>
      <p:pic>
        <p:nvPicPr>
          <p:cNvPr id="9" name="Picture 2" descr="C:\Users\fenyo\Google Drive\NYU\Teaching\2014 Fall Biostatistics and Bioinformatics\-- 25. Bioimage Informatics\examples\mita\FLAG 5-2_GFP.tif-rescaled60x.png"/>
          <p:cNvPicPr>
            <a:picLocks noChangeAspect="1" noChangeArrowheads="1"/>
          </p:cNvPicPr>
          <p:nvPr/>
        </p:nvPicPr>
        <p:blipFill>
          <a:blip r:embed="rId6" cstate="print"/>
          <a:srcRect/>
          <a:stretch>
            <a:fillRect/>
          </a:stretch>
        </p:blipFill>
        <p:spPr bwMode="auto">
          <a:xfrm>
            <a:off x="2170993" y="762000"/>
            <a:ext cx="1195662" cy="914400"/>
          </a:xfrm>
          <a:prstGeom prst="rect">
            <a:avLst/>
          </a:prstGeom>
          <a:noFill/>
        </p:spPr>
      </p:pic>
      <p:pic>
        <p:nvPicPr>
          <p:cNvPr id="10" name="Picture 3" descr="C:\Users\fenyo\Google Drive\NYU\Teaching\2014 Fall Biostatistics and Bioinformatics\-- 25. Bioimage Informatics\examples\mita\FLAG 10-2_GFP.tif-rescaled60x.png"/>
          <p:cNvPicPr>
            <a:picLocks noChangeAspect="1" noChangeArrowheads="1"/>
          </p:cNvPicPr>
          <p:nvPr/>
        </p:nvPicPr>
        <p:blipFill>
          <a:blip r:embed="rId7" cstate="print"/>
          <a:srcRect/>
          <a:stretch>
            <a:fillRect/>
          </a:stretch>
        </p:blipFill>
        <p:spPr bwMode="auto">
          <a:xfrm>
            <a:off x="3284869" y="762000"/>
            <a:ext cx="1195662" cy="914400"/>
          </a:xfrm>
          <a:prstGeom prst="rect">
            <a:avLst/>
          </a:prstGeom>
          <a:noFill/>
        </p:spPr>
      </p:pic>
      <p:pic>
        <p:nvPicPr>
          <p:cNvPr id="11" name="Picture 8" descr="C:\Users\fenyo\Google Drive\NYU\Teaching\2014 Fall Biostatistics and Bioinformatics\-- 25. Bioimage Informatics\examples\mita\IgG 10-2_GFP.tif-rescaled60x.png"/>
          <p:cNvPicPr>
            <a:picLocks noChangeAspect="1" noChangeArrowheads="1"/>
          </p:cNvPicPr>
          <p:nvPr/>
        </p:nvPicPr>
        <p:blipFill>
          <a:blip r:embed="rId8" cstate="print"/>
          <a:srcRect/>
          <a:stretch>
            <a:fillRect/>
          </a:stretch>
        </p:blipFill>
        <p:spPr bwMode="auto">
          <a:xfrm>
            <a:off x="3300138" y="1676400"/>
            <a:ext cx="1195662" cy="914400"/>
          </a:xfrm>
          <a:prstGeom prst="rect">
            <a:avLst/>
          </a:prstGeom>
          <a:noFill/>
        </p:spPr>
      </p:pic>
      <p:pic>
        <p:nvPicPr>
          <p:cNvPr id="12" name="Picture 9" descr="C:\Users\fenyo\Google Drive\NYU\Teaching\2014 Fall Biostatistics and Bioinformatics\-- 25. Bioimage Informatics\examples\mita\IgG 25-2_GFP.tif-rescaled60x.png"/>
          <p:cNvPicPr>
            <a:picLocks noChangeAspect="1" noChangeArrowheads="1"/>
          </p:cNvPicPr>
          <p:nvPr/>
        </p:nvPicPr>
        <p:blipFill>
          <a:blip r:embed="rId9" cstate="print"/>
          <a:srcRect/>
          <a:stretch>
            <a:fillRect/>
          </a:stretch>
        </p:blipFill>
        <p:spPr bwMode="auto">
          <a:xfrm>
            <a:off x="4456993" y="1676400"/>
            <a:ext cx="1195662" cy="914400"/>
          </a:xfrm>
          <a:prstGeom prst="rect">
            <a:avLst/>
          </a:prstGeom>
          <a:noFill/>
        </p:spPr>
      </p:pic>
      <p:pic>
        <p:nvPicPr>
          <p:cNvPr id="13" name="Picture 4" descr="C:\Users\fenyo\Google Drive\NYU\Teaching\2014 Fall Biostatistics and Bioinformatics\-- 25. Bioimage Informatics\examples\mita\FLAG 25-2_GFP.tif-rescaled60x.png"/>
          <p:cNvPicPr>
            <a:picLocks noChangeAspect="1" noChangeArrowheads="1"/>
          </p:cNvPicPr>
          <p:nvPr/>
        </p:nvPicPr>
        <p:blipFill>
          <a:blip r:embed="rId10" cstate="print"/>
          <a:srcRect/>
          <a:stretch>
            <a:fillRect/>
          </a:stretch>
        </p:blipFill>
        <p:spPr bwMode="auto">
          <a:xfrm>
            <a:off x="4456993" y="762000"/>
            <a:ext cx="1195662" cy="914400"/>
          </a:xfrm>
          <a:prstGeom prst="rect">
            <a:avLst/>
          </a:prstGeom>
          <a:noFill/>
        </p:spPr>
      </p:pic>
      <p:pic>
        <p:nvPicPr>
          <p:cNvPr id="14" name="Picture 5" descr="C:\Users\fenyo\Google Drive\NYU\Teaching\2014 Fall Biostatistics and Bioinformatics\-- 25. Bioimage Informatics\examples\mita\FLAG 50-2_GFP.tif-rescaled60x.png"/>
          <p:cNvPicPr>
            <a:picLocks noChangeAspect="1" noChangeArrowheads="1"/>
          </p:cNvPicPr>
          <p:nvPr/>
        </p:nvPicPr>
        <p:blipFill>
          <a:blip r:embed="rId11" cstate="print"/>
          <a:srcRect/>
          <a:stretch>
            <a:fillRect/>
          </a:stretch>
        </p:blipFill>
        <p:spPr bwMode="auto">
          <a:xfrm>
            <a:off x="5662338" y="762000"/>
            <a:ext cx="1195662" cy="914400"/>
          </a:xfrm>
          <a:prstGeom prst="rect">
            <a:avLst/>
          </a:prstGeom>
          <a:noFill/>
        </p:spPr>
      </p:pic>
      <p:pic>
        <p:nvPicPr>
          <p:cNvPr id="15" name="Picture 10" descr="C:\Users\fenyo\Google Drive\NYU\Teaching\2014 Fall Biostatistics and Bioinformatics\-- 25. Bioimage Informatics\examples\mita\IgG 50-2_GFP.tif-rescaled60x.png"/>
          <p:cNvPicPr>
            <a:picLocks noChangeAspect="1" noChangeArrowheads="1"/>
          </p:cNvPicPr>
          <p:nvPr/>
        </p:nvPicPr>
        <p:blipFill>
          <a:blip r:embed="rId12" cstate="print"/>
          <a:srcRect/>
          <a:stretch>
            <a:fillRect/>
          </a:stretch>
        </p:blipFill>
        <p:spPr bwMode="auto">
          <a:xfrm>
            <a:off x="5648483" y="1676400"/>
            <a:ext cx="1195662" cy="914400"/>
          </a:xfrm>
          <a:prstGeom prst="rect">
            <a:avLst/>
          </a:prstGeom>
          <a:noFill/>
        </p:spPr>
      </p:pic>
      <p:sp>
        <p:nvSpPr>
          <p:cNvPr id="18" name="TextBox 17"/>
          <p:cNvSpPr txBox="1"/>
          <p:nvPr/>
        </p:nvSpPr>
        <p:spPr>
          <a:xfrm>
            <a:off x="2057400" y="2663325"/>
            <a:ext cx="1133644" cy="369332"/>
          </a:xfrm>
          <a:prstGeom prst="rect">
            <a:avLst/>
          </a:prstGeom>
          <a:noFill/>
        </p:spPr>
        <p:txBody>
          <a:bodyPr wrap="none" rtlCol="0">
            <a:spAutoFit/>
          </a:bodyPr>
          <a:lstStyle/>
          <a:p>
            <a:r>
              <a:rPr lang="en-US" b="1" dirty="0"/>
              <a:t>The goal</a:t>
            </a:r>
          </a:p>
        </p:txBody>
      </p:sp>
      <p:sp>
        <p:nvSpPr>
          <p:cNvPr id="19" name="TextBox 18"/>
          <p:cNvSpPr txBox="1"/>
          <p:nvPr/>
        </p:nvSpPr>
        <p:spPr>
          <a:xfrm>
            <a:off x="5181600" y="2739525"/>
            <a:ext cx="2702406" cy="369332"/>
          </a:xfrm>
          <a:prstGeom prst="rect">
            <a:avLst/>
          </a:prstGeom>
          <a:noFill/>
        </p:spPr>
        <p:txBody>
          <a:bodyPr wrap="none" rtlCol="0">
            <a:spAutoFit/>
          </a:bodyPr>
          <a:lstStyle/>
          <a:p>
            <a:r>
              <a:rPr lang="en-US" b="1" dirty="0"/>
              <a:t>Average Pixel Intensity</a:t>
            </a:r>
          </a:p>
        </p:txBody>
      </p:sp>
      <p:sp>
        <p:nvSpPr>
          <p:cNvPr id="20" name="TextBox 19"/>
          <p:cNvSpPr txBox="1"/>
          <p:nvPr/>
        </p:nvSpPr>
        <p:spPr>
          <a:xfrm>
            <a:off x="5867400" y="6519446"/>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21" name="TextBox 20"/>
          <p:cNvSpPr txBox="1"/>
          <p:nvPr/>
        </p:nvSpPr>
        <p:spPr>
          <a:xfrm rot="-5400000">
            <a:off x="3624970" y="4576920"/>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2" name="TextBox 21"/>
          <p:cNvSpPr txBox="1"/>
          <p:nvPr/>
        </p:nvSpPr>
        <p:spPr>
          <a:xfrm>
            <a:off x="1524000" y="6498667"/>
            <a:ext cx="2092239" cy="338554"/>
          </a:xfrm>
          <a:prstGeom prst="rect">
            <a:avLst/>
          </a:prstGeom>
          <a:solidFill>
            <a:schemeClr val="bg1"/>
          </a:solidFill>
        </p:spPr>
        <p:txBody>
          <a:bodyPr wrap="none" rtlCol="0">
            <a:spAutoFit/>
          </a:bodyPr>
          <a:lstStyle/>
          <a:p>
            <a:r>
              <a:rPr lang="en-US" sz="1600" b="1" dirty="0">
                <a:latin typeface="Comic Sans MS" pitchFamily="66" charset="0"/>
              </a:rPr>
              <a:t>Actual Amount [</a:t>
            </a:r>
            <a:r>
              <a:rPr lang="en-US" sz="1600" b="1" dirty="0" err="1">
                <a:latin typeface="Comic Sans MS" pitchFamily="66" charset="0"/>
              </a:rPr>
              <a:t>ug</a:t>
            </a:r>
            <a:r>
              <a:rPr lang="en-US" sz="1600" b="1" dirty="0">
                <a:latin typeface="Comic Sans MS" pitchFamily="66" charset="0"/>
              </a:rPr>
              <a:t>]</a:t>
            </a:r>
          </a:p>
        </p:txBody>
      </p:sp>
      <p:sp>
        <p:nvSpPr>
          <p:cNvPr id="23" name="TextBox 22"/>
          <p:cNvSpPr txBox="1"/>
          <p:nvPr/>
        </p:nvSpPr>
        <p:spPr>
          <a:xfrm rot="-5400000">
            <a:off x="-584691" y="4556141"/>
            <a:ext cx="2574744" cy="338554"/>
          </a:xfrm>
          <a:prstGeom prst="rect">
            <a:avLst/>
          </a:prstGeom>
          <a:solidFill>
            <a:schemeClr val="bg1"/>
          </a:solidFill>
        </p:spPr>
        <p:txBody>
          <a:bodyPr wrap="none" rtlCol="0">
            <a:spAutoFit/>
          </a:bodyPr>
          <a:lstStyle/>
          <a:p>
            <a:r>
              <a:rPr lang="en-US" sz="1600" b="1" dirty="0">
                <a:latin typeface="Comic Sans MS" pitchFamily="66" charset="0"/>
              </a:rPr>
              <a:t>Measured Concentration</a:t>
            </a:r>
          </a:p>
        </p:txBody>
      </p:sp>
      <p:sp>
        <p:nvSpPr>
          <p:cNvPr id="26" name="TextBox 25"/>
          <p:cNvSpPr txBox="1"/>
          <p:nvPr/>
        </p:nvSpPr>
        <p:spPr>
          <a:xfrm>
            <a:off x="1295400" y="762000"/>
            <a:ext cx="1016625" cy="276999"/>
          </a:xfrm>
          <a:prstGeom prst="rect">
            <a:avLst/>
          </a:prstGeom>
          <a:noFill/>
        </p:spPr>
        <p:txBody>
          <a:bodyPr wrap="none" rtlCol="0">
            <a:spAutoFit/>
          </a:bodyPr>
          <a:lstStyle/>
          <a:p>
            <a:r>
              <a:rPr lang="en-US" sz="1200" b="1" dirty="0">
                <a:latin typeface="Comic Sans MS" pitchFamily="66" charset="0"/>
              </a:rPr>
              <a:t>Experiment</a:t>
            </a:r>
          </a:p>
        </p:txBody>
      </p:sp>
      <p:sp>
        <p:nvSpPr>
          <p:cNvPr id="27" name="TextBox 26"/>
          <p:cNvSpPr txBox="1"/>
          <p:nvPr/>
        </p:nvSpPr>
        <p:spPr>
          <a:xfrm>
            <a:off x="1600200" y="2286000"/>
            <a:ext cx="707245" cy="276999"/>
          </a:xfrm>
          <a:prstGeom prst="rect">
            <a:avLst/>
          </a:prstGeom>
          <a:noFill/>
        </p:spPr>
        <p:txBody>
          <a:bodyPr wrap="none" rtlCol="0">
            <a:spAutoFit/>
          </a:bodyPr>
          <a:lstStyle/>
          <a:p>
            <a:r>
              <a:rPr lang="en-US" sz="1200" b="1" dirty="0">
                <a:latin typeface="Comic Sans MS" pitchFamily="66" charset="0"/>
              </a:rPr>
              <a:t>Control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Intensity Distribution</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3" cstate="print"/>
          <a:srcRect/>
          <a:stretch>
            <a:fillRect/>
          </a:stretch>
        </p:blipFill>
        <p:spPr bwMode="auto">
          <a:xfrm>
            <a:off x="1676400" y="914400"/>
            <a:ext cx="2743200" cy="2097902"/>
          </a:xfrm>
          <a:prstGeom prst="rect">
            <a:avLst/>
          </a:prstGeom>
          <a:noFill/>
        </p:spPr>
      </p:pic>
      <p:pic>
        <p:nvPicPr>
          <p:cNvPr id="11" name="Picture 16" descr="C:\Users\fenyo\Google Drive\NYU\Teaching\2014 Fall Biostatistics and Bioinformatics\-- 25. Bioimage Informatics\examples\mita\FLAG 50-2_GFP.tif-hist.png"/>
          <p:cNvPicPr>
            <a:picLocks noChangeAspect="1" noChangeArrowheads="1"/>
          </p:cNvPicPr>
          <p:nvPr/>
        </p:nvPicPr>
        <p:blipFill>
          <a:blip r:embed="rId4" cstate="print"/>
          <a:srcRect/>
          <a:stretch>
            <a:fillRect/>
          </a:stretch>
        </p:blipFill>
        <p:spPr bwMode="auto">
          <a:xfrm>
            <a:off x="2895600" y="2895600"/>
            <a:ext cx="3657600" cy="3605622"/>
          </a:xfrm>
          <a:prstGeom prst="rect">
            <a:avLst/>
          </a:prstGeom>
          <a:noFill/>
        </p:spPr>
      </p:pic>
      <p:sp>
        <p:nvSpPr>
          <p:cNvPr id="12" name="TextBox 11"/>
          <p:cNvSpPr txBox="1"/>
          <p:nvPr/>
        </p:nvSpPr>
        <p:spPr>
          <a:xfrm>
            <a:off x="3945937" y="6305490"/>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13" name="TextBox 12"/>
          <p:cNvSpPr txBox="1"/>
          <p:nvPr/>
        </p:nvSpPr>
        <p:spPr>
          <a:xfrm rot="-5400000">
            <a:off x="1703916" y="4447504"/>
            <a:ext cx="2326278" cy="400110"/>
          </a:xfrm>
          <a:prstGeom prst="rect">
            <a:avLst/>
          </a:prstGeom>
          <a:solidFill>
            <a:schemeClr val="bg1"/>
          </a:solidFill>
        </p:spPr>
        <p:txBody>
          <a:bodyPr wrap="none" rtlCol="0">
            <a:spAutoFit/>
          </a:bodyPr>
          <a:lstStyle/>
          <a:p>
            <a:r>
              <a:rPr lang="en-US" sz="2000" b="1" dirty="0">
                <a:latin typeface="Comic Sans MS" pitchFamily="66" charset="0"/>
              </a:rPr>
              <a:t>Number of Pixels</a:t>
            </a:r>
          </a:p>
        </p:txBody>
      </p:sp>
      <p:pic>
        <p:nvPicPr>
          <p:cNvPr id="14" name="Picture 10" descr="C:\Users\fenyo\Google Drive\NYU\Teaching\2014 Fall Biostatistics and Bioinformatics\-- 25. Bioimage Informatics\examples\mita\IgG 50-2_GFP.tif-rescaled60x.png"/>
          <p:cNvPicPr>
            <a:picLocks noChangeAspect="1" noChangeArrowheads="1"/>
          </p:cNvPicPr>
          <p:nvPr/>
        </p:nvPicPr>
        <p:blipFill>
          <a:blip r:embed="rId5" cstate="print"/>
          <a:srcRect/>
          <a:stretch>
            <a:fillRect/>
          </a:stretch>
        </p:blipFill>
        <p:spPr bwMode="auto">
          <a:xfrm>
            <a:off x="4724400" y="914400"/>
            <a:ext cx="2743200" cy="2097902"/>
          </a:xfrm>
          <a:prstGeom prst="rect">
            <a:avLst/>
          </a:prstGeom>
          <a:noFill/>
        </p:spPr>
      </p:pic>
      <p:sp>
        <p:nvSpPr>
          <p:cNvPr id="9" name="TextBox 8"/>
          <p:cNvSpPr txBox="1"/>
          <p:nvPr/>
        </p:nvSpPr>
        <p:spPr>
          <a:xfrm>
            <a:off x="4687324" y="4427147"/>
            <a:ext cx="1016625" cy="276999"/>
          </a:xfrm>
          <a:prstGeom prst="rect">
            <a:avLst/>
          </a:prstGeom>
          <a:noFill/>
        </p:spPr>
        <p:txBody>
          <a:bodyPr wrap="none" rtlCol="0">
            <a:spAutoFit/>
          </a:bodyPr>
          <a:lstStyle/>
          <a:p>
            <a:r>
              <a:rPr lang="en-US" sz="1200" b="1" dirty="0">
                <a:solidFill>
                  <a:srgbClr val="C00000"/>
                </a:solidFill>
                <a:latin typeface="Comic Sans MS" pitchFamily="66" charset="0"/>
              </a:rPr>
              <a:t>Experiment</a:t>
            </a:r>
          </a:p>
        </p:txBody>
      </p:sp>
      <p:sp>
        <p:nvSpPr>
          <p:cNvPr id="10" name="TextBox 9"/>
          <p:cNvSpPr txBox="1"/>
          <p:nvPr/>
        </p:nvSpPr>
        <p:spPr>
          <a:xfrm>
            <a:off x="3810000" y="5562600"/>
            <a:ext cx="707245" cy="276999"/>
          </a:xfrm>
          <a:prstGeom prst="rect">
            <a:avLst/>
          </a:prstGeom>
          <a:noFill/>
        </p:spPr>
        <p:txBody>
          <a:bodyPr wrap="none" rtlCol="0">
            <a:spAutoFit/>
          </a:bodyPr>
          <a:lstStyle/>
          <a:p>
            <a:r>
              <a:rPr lang="en-US" sz="1200" b="1" dirty="0">
                <a:latin typeface="Comic Sans MS" pitchFamily="66" charset="0"/>
              </a:rPr>
              <a:t>Control</a:t>
            </a:r>
          </a:p>
        </p:txBody>
      </p:sp>
      <p:sp>
        <p:nvSpPr>
          <p:cNvPr id="15" name="TextBox 14"/>
          <p:cNvSpPr txBox="1"/>
          <p:nvPr/>
        </p:nvSpPr>
        <p:spPr>
          <a:xfrm>
            <a:off x="2399553" y="685800"/>
            <a:ext cx="1293944" cy="338554"/>
          </a:xfrm>
          <a:prstGeom prst="rect">
            <a:avLst/>
          </a:prstGeom>
          <a:noFill/>
        </p:spPr>
        <p:txBody>
          <a:bodyPr wrap="none" rtlCol="0">
            <a:spAutoFit/>
          </a:bodyPr>
          <a:lstStyle/>
          <a:p>
            <a:r>
              <a:rPr lang="en-US" sz="1600" b="1" dirty="0">
                <a:latin typeface="Comic Sans MS" pitchFamily="66" charset="0"/>
              </a:rPr>
              <a:t>Experiment</a:t>
            </a:r>
          </a:p>
        </p:txBody>
      </p:sp>
      <p:sp>
        <p:nvSpPr>
          <p:cNvPr id="16" name="TextBox 15"/>
          <p:cNvSpPr txBox="1"/>
          <p:nvPr/>
        </p:nvSpPr>
        <p:spPr>
          <a:xfrm>
            <a:off x="5715000" y="690243"/>
            <a:ext cx="885179" cy="338554"/>
          </a:xfrm>
          <a:prstGeom prst="rect">
            <a:avLst/>
          </a:prstGeom>
          <a:noFill/>
        </p:spPr>
        <p:txBody>
          <a:bodyPr wrap="none" rtlCol="0">
            <a:spAutoFit/>
          </a:bodyPr>
          <a:lstStyle/>
          <a:p>
            <a:r>
              <a:rPr lang="en-US" sz="1600" b="1" dirty="0">
                <a:latin typeface="Comic Sans MS" pitchFamily="66" charset="0"/>
              </a:rPr>
              <a:t>Control</a:t>
            </a:r>
          </a:p>
        </p:txBody>
      </p:sp>
      <p:sp>
        <p:nvSpPr>
          <p:cNvPr id="17" name="TextBox 16"/>
          <p:cNvSpPr txBox="1"/>
          <p:nvPr/>
        </p:nvSpPr>
        <p:spPr>
          <a:xfrm>
            <a:off x="4259161" y="721020"/>
            <a:ext cx="856325" cy="307777"/>
          </a:xfrm>
          <a:prstGeom prst="rect">
            <a:avLst/>
          </a:prstGeom>
          <a:noFill/>
        </p:spPr>
        <p:txBody>
          <a:bodyPr wrap="none" rtlCol="0">
            <a:spAutoFit/>
          </a:bodyPr>
          <a:lstStyle/>
          <a:p>
            <a:r>
              <a:rPr lang="en-US" sz="1400" b="1" dirty="0">
                <a:latin typeface="Comic Sans MS" pitchFamily="66" charset="0"/>
              </a:rPr>
              <a:t>67.0 </a:t>
            </a:r>
            <a:r>
              <a:rPr lang="en-US" sz="1400" b="1" dirty="0" err="1">
                <a:latin typeface="Comic Sans MS" pitchFamily="66" charset="0"/>
              </a:rPr>
              <a:t>μg</a:t>
            </a:r>
            <a:endParaRPr lang="en-US" sz="1400" b="1"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C:\Users\fenyo\Google Drive\NYU\Teaching\2014 Fall Biostatistics and Bioinformatics\-- 25. Bioimage Informatics\examples\mita\FLAG 50-2_GFP.tif-hist.png"/>
          <p:cNvPicPr>
            <a:picLocks noChangeAspect="1" noChangeArrowheads="1"/>
          </p:cNvPicPr>
          <p:nvPr/>
        </p:nvPicPr>
        <p:blipFill>
          <a:blip r:embed="rId3" cstate="print"/>
          <a:srcRect/>
          <a:stretch>
            <a:fillRect/>
          </a:stretch>
        </p:blipFill>
        <p:spPr bwMode="auto">
          <a:xfrm>
            <a:off x="6858000" y="3096490"/>
            <a:ext cx="2286000" cy="2253514"/>
          </a:xfrm>
          <a:prstGeom prst="rect">
            <a:avLst/>
          </a:prstGeom>
          <a:noFill/>
        </p:spPr>
      </p:pic>
      <p:pic>
        <p:nvPicPr>
          <p:cNvPr id="1043" name="Picture 19" descr="C:\Users\fenyo\Google Drive\NYU\Teaching\2014 Fall Biostatistics and Bioinformatics\-- 25. Bioimage Informatics\examples\mita\FLAG 25-2_GFP.tif-hist.png"/>
          <p:cNvPicPr>
            <a:picLocks noChangeAspect="1" noChangeArrowheads="1"/>
          </p:cNvPicPr>
          <p:nvPr/>
        </p:nvPicPr>
        <p:blipFill>
          <a:blip r:embed="rId4" cstate="print"/>
          <a:srcRect/>
          <a:stretch>
            <a:fillRect/>
          </a:stretch>
        </p:blipFill>
        <p:spPr bwMode="auto">
          <a:xfrm>
            <a:off x="4724400" y="3077442"/>
            <a:ext cx="2286000" cy="2253514"/>
          </a:xfrm>
          <a:prstGeom prst="rect">
            <a:avLst/>
          </a:prstGeom>
          <a:noFill/>
        </p:spPr>
      </p:pic>
      <p:pic>
        <p:nvPicPr>
          <p:cNvPr id="1042" name="Picture 18" descr="C:\Users\fenyo\Google Drive\NYU\Teaching\2014 Fall Biostatistics and Bioinformatics\-- 25. Bioimage Informatics\examples\mita\FLAG 10-2_GFP.tif-hist.png"/>
          <p:cNvPicPr>
            <a:picLocks noChangeAspect="1" noChangeArrowheads="1"/>
          </p:cNvPicPr>
          <p:nvPr/>
        </p:nvPicPr>
        <p:blipFill>
          <a:blip r:embed="rId5" cstate="print"/>
          <a:srcRect/>
          <a:stretch>
            <a:fillRect/>
          </a:stretch>
        </p:blipFill>
        <p:spPr bwMode="auto">
          <a:xfrm>
            <a:off x="2590800" y="3080486"/>
            <a:ext cx="2286000" cy="2253514"/>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Intensity Distribution</a:t>
            </a:r>
            <a:endParaRPr lang="sv-SE" sz="2800" b="1" dirty="0">
              <a:latin typeface="Comic Sans MS" pitchFamily="66" charset="0"/>
            </a:endParaRPr>
          </a:p>
        </p:txBody>
      </p:sp>
      <p:sp>
        <p:nvSpPr>
          <p:cNvPr id="309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pic>
        <p:nvPicPr>
          <p:cNvPr id="1041" name="Picture 17" descr="C:\Users\fenyo\Google Drive\NYU\Teaching\2014 Fall Biostatistics and Bioinformatics\-- 25. Bioimage Informatics\examples\mita\FLAG 5-2_GFP.tif-hist.png"/>
          <p:cNvPicPr>
            <a:picLocks noChangeAspect="1" noChangeArrowheads="1"/>
          </p:cNvPicPr>
          <p:nvPr/>
        </p:nvPicPr>
        <p:blipFill>
          <a:blip r:embed="rId6" cstate="print"/>
          <a:srcRect/>
          <a:stretch>
            <a:fillRect/>
          </a:stretch>
        </p:blipFill>
        <p:spPr bwMode="auto">
          <a:xfrm>
            <a:off x="457200" y="3080486"/>
            <a:ext cx="2286000" cy="2253514"/>
          </a:xfrm>
          <a:prstGeom prst="rect">
            <a:avLst/>
          </a:prstGeom>
          <a:noFill/>
        </p:spPr>
      </p:pic>
      <p:sp>
        <p:nvSpPr>
          <p:cNvPr id="43" name="TextBox 42"/>
          <p:cNvSpPr txBox="1"/>
          <p:nvPr/>
        </p:nvSpPr>
        <p:spPr>
          <a:xfrm rot="-5400000">
            <a:off x="-798362" y="3959043"/>
            <a:ext cx="2326278" cy="400110"/>
          </a:xfrm>
          <a:prstGeom prst="rect">
            <a:avLst/>
          </a:prstGeom>
          <a:solidFill>
            <a:schemeClr val="bg1"/>
          </a:solidFill>
        </p:spPr>
        <p:txBody>
          <a:bodyPr wrap="none" rtlCol="0">
            <a:spAutoFit/>
          </a:bodyPr>
          <a:lstStyle/>
          <a:p>
            <a:r>
              <a:rPr lang="en-US" sz="2000" b="1" dirty="0">
                <a:latin typeface="Comic Sans MS" pitchFamily="66" charset="0"/>
              </a:rPr>
              <a:t>Number of Pixels</a:t>
            </a:r>
          </a:p>
        </p:txBody>
      </p:sp>
      <p:sp>
        <p:nvSpPr>
          <p:cNvPr id="44" name="Rectangle 2"/>
          <p:cNvSpPr>
            <a:spLocks noChangeArrowheads="1"/>
          </p:cNvSpPr>
          <p:nvPr/>
        </p:nvSpPr>
        <p:spPr bwMode="auto">
          <a:xfrm>
            <a:off x="762000" y="5216236"/>
            <a:ext cx="8153400" cy="18011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2" name="TextBox 41"/>
          <p:cNvSpPr txBox="1"/>
          <p:nvPr/>
        </p:nvSpPr>
        <p:spPr>
          <a:xfrm>
            <a:off x="3886200" y="5257800"/>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19" name="TextBox 18"/>
          <p:cNvSpPr txBox="1"/>
          <p:nvPr/>
        </p:nvSpPr>
        <p:spPr>
          <a:xfrm>
            <a:off x="2498050" y="561877"/>
            <a:ext cx="588623" cy="246221"/>
          </a:xfrm>
          <a:prstGeom prst="rect">
            <a:avLst/>
          </a:prstGeom>
          <a:solidFill>
            <a:schemeClr val="bg1"/>
          </a:solidFill>
        </p:spPr>
        <p:txBody>
          <a:bodyPr wrap="none" rtlCol="0">
            <a:spAutoFit/>
          </a:bodyPr>
          <a:lstStyle/>
          <a:p>
            <a:r>
              <a:rPr lang="en-US" sz="1000" b="1" dirty="0">
                <a:latin typeface="Comic Sans MS" pitchFamily="66" charset="0"/>
              </a:rPr>
              <a:t>6.7 </a:t>
            </a:r>
            <a:r>
              <a:rPr lang="en-US" sz="1000" b="1" dirty="0" err="1">
                <a:latin typeface="Comic Sans MS" pitchFamily="66" charset="0"/>
              </a:rPr>
              <a:t>μg</a:t>
            </a:r>
            <a:endParaRPr lang="en-US" sz="1000" b="1" dirty="0">
              <a:latin typeface="Comic Sans MS" pitchFamily="66" charset="0"/>
            </a:endParaRPr>
          </a:p>
        </p:txBody>
      </p:sp>
      <p:sp>
        <p:nvSpPr>
          <p:cNvPr id="20" name="TextBox 19"/>
          <p:cNvSpPr txBox="1"/>
          <p:nvPr/>
        </p:nvSpPr>
        <p:spPr>
          <a:xfrm>
            <a:off x="3577850" y="561877"/>
            <a:ext cx="667170" cy="246221"/>
          </a:xfrm>
          <a:prstGeom prst="rect">
            <a:avLst/>
          </a:prstGeom>
          <a:solidFill>
            <a:schemeClr val="bg1"/>
          </a:solidFill>
        </p:spPr>
        <p:txBody>
          <a:bodyPr wrap="none" rtlCol="0">
            <a:spAutoFit/>
          </a:bodyPr>
          <a:lstStyle/>
          <a:p>
            <a:r>
              <a:rPr lang="en-US" sz="1000" b="1" dirty="0">
                <a:latin typeface="Comic Sans MS" pitchFamily="66" charset="0"/>
              </a:rPr>
              <a:t>13.4 </a:t>
            </a:r>
            <a:r>
              <a:rPr lang="en-US" sz="1000" b="1" dirty="0" err="1">
                <a:latin typeface="Comic Sans MS" pitchFamily="66" charset="0"/>
              </a:rPr>
              <a:t>μg</a:t>
            </a:r>
            <a:endParaRPr lang="en-US" sz="1000" b="1" dirty="0">
              <a:latin typeface="Comic Sans MS" pitchFamily="66" charset="0"/>
            </a:endParaRPr>
          </a:p>
        </p:txBody>
      </p:sp>
      <p:sp>
        <p:nvSpPr>
          <p:cNvPr id="21" name="TextBox 20"/>
          <p:cNvSpPr txBox="1"/>
          <p:nvPr/>
        </p:nvSpPr>
        <p:spPr>
          <a:xfrm>
            <a:off x="4785865" y="561877"/>
            <a:ext cx="667170" cy="246221"/>
          </a:xfrm>
          <a:prstGeom prst="rect">
            <a:avLst/>
          </a:prstGeom>
          <a:solidFill>
            <a:schemeClr val="bg1"/>
          </a:solidFill>
        </p:spPr>
        <p:txBody>
          <a:bodyPr wrap="none" rtlCol="0">
            <a:spAutoFit/>
          </a:bodyPr>
          <a:lstStyle/>
          <a:p>
            <a:r>
              <a:rPr lang="en-US" sz="1000" b="1" dirty="0">
                <a:latin typeface="Comic Sans MS" pitchFamily="66" charset="0"/>
              </a:rPr>
              <a:t>33.5 </a:t>
            </a:r>
            <a:r>
              <a:rPr lang="en-US" sz="1000" b="1" dirty="0" err="1">
                <a:latin typeface="Comic Sans MS" pitchFamily="66" charset="0"/>
              </a:rPr>
              <a:t>μg</a:t>
            </a:r>
            <a:endParaRPr lang="en-US" sz="1000" b="1" dirty="0">
              <a:latin typeface="Comic Sans MS" pitchFamily="66" charset="0"/>
            </a:endParaRPr>
          </a:p>
        </p:txBody>
      </p:sp>
      <p:sp>
        <p:nvSpPr>
          <p:cNvPr id="22" name="TextBox 21"/>
          <p:cNvSpPr txBox="1"/>
          <p:nvPr/>
        </p:nvSpPr>
        <p:spPr>
          <a:xfrm>
            <a:off x="5897560" y="561877"/>
            <a:ext cx="667170" cy="246221"/>
          </a:xfrm>
          <a:prstGeom prst="rect">
            <a:avLst/>
          </a:prstGeom>
          <a:solidFill>
            <a:schemeClr val="bg1"/>
          </a:solidFill>
        </p:spPr>
        <p:txBody>
          <a:bodyPr wrap="none" rtlCol="0">
            <a:spAutoFit/>
          </a:bodyPr>
          <a:lstStyle/>
          <a:p>
            <a:r>
              <a:rPr lang="en-US" sz="1000" b="1" dirty="0">
                <a:latin typeface="Comic Sans MS" pitchFamily="66" charset="0"/>
              </a:rPr>
              <a:t>67.0 </a:t>
            </a:r>
            <a:r>
              <a:rPr lang="en-US" sz="1000" b="1" dirty="0" err="1">
                <a:latin typeface="Comic Sans MS" pitchFamily="66" charset="0"/>
              </a:rPr>
              <a:t>μg</a:t>
            </a:r>
            <a:endParaRPr lang="en-US" sz="1000" b="1" dirty="0">
              <a:latin typeface="Comic Sans MS" pitchFamily="66" charset="0"/>
            </a:endParaRPr>
          </a:p>
        </p:txBody>
      </p:sp>
      <p:sp>
        <p:nvSpPr>
          <p:cNvPr id="23" name="TextBox 22"/>
          <p:cNvSpPr txBox="1"/>
          <p:nvPr/>
        </p:nvSpPr>
        <p:spPr>
          <a:xfrm>
            <a:off x="1295400" y="762000"/>
            <a:ext cx="1016625" cy="276999"/>
          </a:xfrm>
          <a:prstGeom prst="rect">
            <a:avLst/>
          </a:prstGeom>
          <a:noFill/>
        </p:spPr>
        <p:txBody>
          <a:bodyPr wrap="none" rtlCol="0">
            <a:spAutoFit/>
          </a:bodyPr>
          <a:lstStyle/>
          <a:p>
            <a:r>
              <a:rPr lang="en-US" sz="1200" b="1" dirty="0">
                <a:latin typeface="Comic Sans MS" pitchFamily="66" charset="0"/>
              </a:rPr>
              <a:t>Experiment</a:t>
            </a:r>
          </a:p>
        </p:txBody>
      </p:sp>
      <p:sp>
        <p:nvSpPr>
          <p:cNvPr id="24" name="TextBox 23"/>
          <p:cNvSpPr txBox="1"/>
          <p:nvPr/>
        </p:nvSpPr>
        <p:spPr>
          <a:xfrm>
            <a:off x="1600200" y="2286000"/>
            <a:ext cx="707245" cy="276999"/>
          </a:xfrm>
          <a:prstGeom prst="rect">
            <a:avLst/>
          </a:prstGeom>
          <a:noFill/>
        </p:spPr>
        <p:txBody>
          <a:bodyPr wrap="none" rtlCol="0">
            <a:spAutoFit/>
          </a:bodyPr>
          <a:lstStyle/>
          <a:p>
            <a:r>
              <a:rPr lang="en-US" sz="1200" b="1" dirty="0">
                <a:latin typeface="Comic Sans MS" pitchFamily="66" charset="0"/>
              </a:rPr>
              <a:t>Control</a:t>
            </a:r>
          </a:p>
        </p:txBody>
      </p:sp>
      <p:pic>
        <p:nvPicPr>
          <p:cNvPr id="30" name="Picture 11" descr="C:\Users\fenyo\Google Drive\NYU\Teaching\2014 Fall Biostatistics and Bioinformatics\-- 25. Bioimage Informatics\examples\mita\IgG 5-2_GFP.tif-rescaled60x.png"/>
          <p:cNvPicPr>
            <a:picLocks noChangeAspect="1" noChangeArrowheads="1"/>
          </p:cNvPicPr>
          <p:nvPr/>
        </p:nvPicPr>
        <p:blipFill>
          <a:blip r:embed="rId7" cstate="print"/>
          <a:srcRect/>
          <a:stretch>
            <a:fillRect/>
          </a:stretch>
        </p:blipFill>
        <p:spPr bwMode="auto">
          <a:xfrm>
            <a:off x="2194531" y="1676400"/>
            <a:ext cx="1195662" cy="914400"/>
          </a:xfrm>
          <a:prstGeom prst="rect">
            <a:avLst/>
          </a:prstGeom>
          <a:noFill/>
        </p:spPr>
      </p:pic>
      <p:pic>
        <p:nvPicPr>
          <p:cNvPr id="31" name="Picture 2" descr="C:\Users\fenyo\Google Drive\NYU\Teaching\2014 Fall Biostatistics and Bioinformatics\-- 25. Bioimage Informatics\examples\mita\FLAG 5-2_GFP.tif-rescaled60x.png"/>
          <p:cNvPicPr>
            <a:picLocks noChangeAspect="1" noChangeArrowheads="1"/>
          </p:cNvPicPr>
          <p:nvPr/>
        </p:nvPicPr>
        <p:blipFill>
          <a:blip r:embed="rId8" cstate="print"/>
          <a:srcRect/>
          <a:stretch>
            <a:fillRect/>
          </a:stretch>
        </p:blipFill>
        <p:spPr bwMode="auto">
          <a:xfrm>
            <a:off x="2170993" y="762000"/>
            <a:ext cx="1195662" cy="914400"/>
          </a:xfrm>
          <a:prstGeom prst="rect">
            <a:avLst/>
          </a:prstGeom>
          <a:noFill/>
        </p:spPr>
      </p:pic>
      <p:pic>
        <p:nvPicPr>
          <p:cNvPr id="32" name="Picture 3" descr="C:\Users\fenyo\Google Drive\NYU\Teaching\2014 Fall Biostatistics and Bioinformatics\-- 25. Bioimage Informatics\examples\mita\FLAG 10-2_GFP.tif-rescaled60x.png"/>
          <p:cNvPicPr>
            <a:picLocks noChangeAspect="1" noChangeArrowheads="1"/>
          </p:cNvPicPr>
          <p:nvPr/>
        </p:nvPicPr>
        <p:blipFill>
          <a:blip r:embed="rId9" cstate="print"/>
          <a:srcRect/>
          <a:stretch>
            <a:fillRect/>
          </a:stretch>
        </p:blipFill>
        <p:spPr bwMode="auto">
          <a:xfrm>
            <a:off x="3284869" y="762000"/>
            <a:ext cx="1195662" cy="914400"/>
          </a:xfrm>
          <a:prstGeom prst="rect">
            <a:avLst/>
          </a:prstGeom>
          <a:noFill/>
        </p:spPr>
      </p:pic>
      <p:pic>
        <p:nvPicPr>
          <p:cNvPr id="33" name="Picture 8" descr="C:\Users\fenyo\Google Drive\NYU\Teaching\2014 Fall Biostatistics and Bioinformatics\-- 25. Bioimage Informatics\examples\mita\IgG 10-2_GFP.tif-rescaled60x.png"/>
          <p:cNvPicPr>
            <a:picLocks noChangeAspect="1" noChangeArrowheads="1"/>
          </p:cNvPicPr>
          <p:nvPr/>
        </p:nvPicPr>
        <p:blipFill>
          <a:blip r:embed="rId10" cstate="print"/>
          <a:srcRect/>
          <a:stretch>
            <a:fillRect/>
          </a:stretch>
        </p:blipFill>
        <p:spPr bwMode="auto">
          <a:xfrm>
            <a:off x="3300138" y="1676400"/>
            <a:ext cx="1195662" cy="914400"/>
          </a:xfrm>
          <a:prstGeom prst="rect">
            <a:avLst/>
          </a:prstGeom>
          <a:noFill/>
        </p:spPr>
      </p:pic>
      <p:pic>
        <p:nvPicPr>
          <p:cNvPr id="34" name="Picture 9" descr="C:\Users\fenyo\Google Drive\NYU\Teaching\2014 Fall Biostatistics and Bioinformatics\-- 25. Bioimage Informatics\examples\mita\IgG 25-2_GFP.tif-rescaled60x.png"/>
          <p:cNvPicPr>
            <a:picLocks noChangeAspect="1" noChangeArrowheads="1"/>
          </p:cNvPicPr>
          <p:nvPr/>
        </p:nvPicPr>
        <p:blipFill>
          <a:blip r:embed="rId11" cstate="print"/>
          <a:srcRect/>
          <a:stretch>
            <a:fillRect/>
          </a:stretch>
        </p:blipFill>
        <p:spPr bwMode="auto">
          <a:xfrm>
            <a:off x="4456993" y="1676400"/>
            <a:ext cx="1195662" cy="914400"/>
          </a:xfrm>
          <a:prstGeom prst="rect">
            <a:avLst/>
          </a:prstGeom>
          <a:noFill/>
        </p:spPr>
      </p:pic>
      <p:pic>
        <p:nvPicPr>
          <p:cNvPr id="35" name="Picture 4" descr="C:\Users\fenyo\Google Drive\NYU\Teaching\2014 Fall Biostatistics and Bioinformatics\-- 25. Bioimage Informatics\examples\mita\FLAG 25-2_GFP.tif-rescaled60x.png"/>
          <p:cNvPicPr>
            <a:picLocks noChangeAspect="1" noChangeArrowheads="1"/>
          </p:cNvPicPr>
          <p:nvPr/>
        </p:nvPicPr>
        <p:blipFill>
          <a:blip r:embed="rId12" cstate="print"/>
          <a:srcRect/>
          <a:stretch>
            <a:fillRect/>
          </a:stretch>
        </p:blipFill>
        <p:spPr bwMode="auto">
          <a:xfrm>
            <a:off x="4456993" y="762000"/>
            <a:ext cx="1195662" cy="914400"/>
          </a:xfrm>
          <a:prstGeom prst="rect">
            <a:avLst/>
          </a:prstGeom>
          <a:noFill/>
        </p:spPr>
      </p:pic>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13" cstate="print"/>
          <a:srcRect/>
          <a:stretch>
            <a:fillRect/>
          </a:stretch>
        </p:blipFill>
        <p:spPr bwMode="auto">
          <a:xfrm>
            <a:off x="5662338" y="762000"/>
            <a:ext cx="1195662" cy="914400"/>
          </a:xfrm>
          <a:prstGeom prst="rect">
            <a:avLst/>
          </a:prstGeom>
          <a:noFill/>
        </p:spPr>
      </p:pic>
      <p:pic>
        <p:nvPicPr>
          <p:cNvPr id="37" name="Picture 10" descr="C:\Users\fenyo\Google Drive\NYU\Teaching\2014 Fall Biostatistics and Bioinformatics\-- 25. Bioimage Informatics\examples\mita\IgG 50-2_GFP.tif-rescaled60x.png"/>
          <p:cNvPicPr>
            <a:picLocks noChangeAspect="1" noChangeArrowheads="1"/>
          </p:cNvPicPr>
          <p:nvPr/>
        </p:nvPicPr>
        <p:blipFill>
          <a:blip r:embed="rId14" cstate="print"/>
          <a:srcRect/>
          <a:stretch>
            <a:fillRect/>
          </a:stretch>
        </p:blipFill>
        <p:spPr bwMode="auto">
          <a:xfrm>
            <a:off x="5648483" y="1676400"/>
            <a:ext cx="1195662" cy="914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enyo\Google Drive\NYU\Teaching\2014 Fall Biostatistics and Bioinformatics\-- 25. Bioimage Informatics\examples\mita\test0-avg.png"/>
          <p:cNvPicPr>
            <a:picLocks noChangeAspect="1" noChangeArrowheads="1"/>
          </p:cNvPicPr>
          <p:nvPr/>
        </p:nvPicPr>
        <p:blipFill>
          <a:blip r:embed="rId3" cstate="print"/>
          <a:srcRect/>
          <a:stretch>
            <a:fillRect/>
          </a:stretch>
        </p:blipFill>
        <p:spPr bwMode="auto">
          <a:xfrm>
            <a:off x="547250" y="3048000"/>
            <a:ext cx="3648393" cy="3657600"/>
          </a:xfrm>
          <a:prstGeom prst="rect">
            <a:avLst/>
          </a:prstGeom>
          <a:noFill/>
        </p:spPr>
      </p:pic>
      <p:pic>
        <p:nvPicPr>
          <p:cNvPr id="24" name="Picture 2" descr="C:\Users\fenyo\Google Drive\NYU\Teaching\2014 Fall Biostatistics and Bioinformatics\-- 25. Bioimage Informatics\examples\mita\test0-avg-min.png"/>
          <p:cNvPicPr>
            <a:picLocks noChangeAspect="1" noChangeArrowheads="1"/>
          </p:cNvPicPr>
          <p:nvPr/>
        </p:nvPicPr>
        <p:blipFill>
          <a:blip r:embed="rId4" cstate="print"/>
          <a:srcRect/>
          <a:stretch>
            <a:fillRect/>
          </a:stretch>
        </p:blipFill>
        <p:spPr bwMode="auto">
          <a:xfrm>
            <a:off x="4862945" y="3082635"/>
            <a:ext cx="3698435" cy="3657600"/>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Average Pixel Intensity, Min Subtracted </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19" name="TextBox 18"/>
          <p:cNvSpPr txBox="1"/>
          <p:nvPr/>
        </p:nvSpPr>
        <p:spPr>
          <a:xfrm>
            <a:off x="5444348" y="2754868"/>
            <a:ext cx="2864887" cy="369332"/>
          </a:xfrm>
          <a:prstGeom prst="rect">
            <a:avLst/>
          </a:prstGeom>
          <a:noFill/>
        </p:spPr>
        <p:txBody>
          <a:bodyPr wrap="none" rtlCol="0">
            <a:spAutoFit/>
          </a:bodyPr>
          <a:lstStyle/>
          <a:p>
            <a:pPr algn="ctr"/>
            <a:r>
              <a:rPr lang="en-US" b="1" dirty="0"/>
              <a:t>Min Intensity Subtracted</a:t>
            </a:r>
          </a:p>
        </p:txBody>
      </p:sp>
      <p:sp>
        <p:nvSpPr>
          <p:cNvPr id="20" name="TextBox 19"/>
          <p:cNvSpPr txBox="1"/>
          <p:nvPr/>
        </p:nvSpPr>
        <p:spPr>
          <a:xfrm>
            <a:off x="6133584" y="6519446"/>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21" name="TextBox 20"/>
          <p:cNvSpPr txBox="1"/>
          <p:nvPr/>
        </p:nvSpPr>
        <p:spPr>
          <a:xfrm rot="-5400000">
            <a:off x="3891154" y="4576920"/>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2" name="TextBox 21"/>
          <p:cNvSpPr txBox="1"/>
          <p:nvPr/>
        </p:nvSpPr>
        <p:spPr>
          <a:xfrm>
            <a:off x="1801090" y="6526377"/>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23" name="TextBox 22"/>
          <p:cNvSpPr txBox="1"/>
          <p:nvPr/>
        </p:nvSpPr>
        <p:spPr>
          <a:xfrm rot="-5400000">
            <a:off x="-441340" y="4583851"/>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5" name="TextBox 24"/>
          <p:cNvSpPr txBox="1"/>
          <p:nvPr/>
        </p:nvSpPr>
        <p:spPr>
          <a:xfrm>
            <a:off x="1681611" y="2757055"/>
            <a:ext cx="1787670" cy="369332"/>
          </a:xfrm>
          <a:prstGeom prst="rect">
            <a:avLst/>
          </a:prstGeom>
          <a:noFill/>
        </p:spPr>
        <p:txBody>
          <a:bodyPr wrap="none" rtlCol="0">
            <a:spAutoFit/>
          </a:bodyPr>
          <a:lstStyle/>
          <a:p>
            <a:pPr algn="ctr"/>
            <a:r>
              <a:rPr lang="en-US" b="1" dirty="0"/>
              <a:t>Original image</a:t>
            </a:r>
          </a:p>
        </p:txBody>
      </p:sp>
      <p:sp>
        <p:nvSpPr>
          <p:cNvPr id="26" name="TextBox 25"/>
          <p:cNvSpPr txBox="1"/>
          <p:nvPr/>
        </p:nvSpPr>
        <p:spPr>
          <a:xfrm>
            <a:off x="2498050" y="561877"/>
            <a:ext cx="588623" cy="246221"/>
          </a:xfrm>
          <a:prstGeom prst="rect">
            <a:avLst/>
          </a:prstGeom>
          <a:solidFill>
            <a:schemeClr val="bg1"/>
          </a:solidFill>
        </p:spPr>
        <p:txBody>
          <a:bodyPr wrap="none" rtlCol="0">
            <a:spAutoFit/>
          </a:bodyPr>
          <a:lstStyle/>
          <a:p>
            <a:r>
              <a:rPr lang="en-US" sz="1000" b="1" dirty="0">
                <a:latin typeface="Comic Sans MS" pitchFamily="66" charset="0"/>
              </a:rPr>
              <a:t>6.7 </a:t>
            </a:r>
            <a:r>
              <a:rPr lang="en-US" sz="1000" b="1" dirty="0" err="1">
                <a:latin typeface="Comic Sans MS" pitchFamily="66" charset="0"/>
              </a:rPr>
              <a:t>μg</a:t>
            </a:r>
            <a:endParaRPr lang="en-US" sz="1000" b="1" dirty="0">
              <a:latin typeface="Comic Sans MS" pitchFamily="66" charset="0"/>
            </a:endParaRPr>
          </a:p>
        </p:txBody>
      </p:sp>
      <p:sp>
        <p:nvSpPr>
          <p:cNvPr id="27" name="TextBox 26"/>
          <p:cNvSpPr txBox="1"/>
          <p:nvPr/>
        </p:nvSpPr>
        <p:spPr>
          <a:xfrm>
            <a:off x="3577850" y="561877"/>
            <a:ext cx="667170" cy="246221"/>
          </a:xfrm>
          <a:prstGeom prst="rect">
            <a:avLst/>
          </a:prstGeom>
          <a:solidFill>
            <a:schemeClr val="bg1"/>
          </a:solidFill>
        </p:spPr>
        <p:txBody>
          <a:bodyPr wrap="none" rtlCol="0">
            <a:spAutoFit/>
          </a:bodyPr>
          <a:lstStyle/>
          <a:p>
            <a:r>
              <a:rPr lang="en-US" sz="1000" b="1" dirty="0">
                <a:latin typeface="Comic Sans MS" pitchFamily="66" charset="0"/>
              </a:rPr>
              <a:t>13.4 </a:t>
            </a:r>
            <a:r>
              <a:rPr lang="en-US" sz="1000" b="1" dirty="0" err="1">
                <a:latin typeface="Comic Sans MS" pitchFamily="66" charset="0"/>
              </a:rPr>
              <a:t>μg</a:t>
            </a:r>
            <a:endParaRPr lang="en-US" sz="1000" b="1" dirty="0">
              <a:latin typeface="Comic Sans MS" pitchFamily="66" charset="0"/>
            </a:endParaRPr>
          </a:p>
        </p:txBody>
      </p:sp>
      <p:sp>
        <p:nvSpPr>
          <p:cNvPr id="28" name="TextBox 27"/>
          <p:cNvSpPr txBox="1"/>
          <p:nvPr/>
        </p:nvSpPr>
        <p:spPr>
          <a:xfrm>
            <a:off x="4785865" y="561877"/>
            <a:ext cx="667170" cy="246221"/>
          </a:xfrm>
          <a:prstGeom prst="rect">
            <a:avLst/>
          </a:prstGeom>
          <a:solidFill>
            <a:schemeClr val="bg1"/>
          </a:solidFill>
        </p:spPr>
        <p:txBody>
          <a:bodyPr wrap="none" rtlCol="0">
            <a:spAutoFit/>
          </a:bodyPr>
          <a:lstStyle/>
          <a:p>
            <a:r>
              <a:rPr lang="en-US" sz="1000" b="1" dirty="0">
                <a:latin typeface="Comic Sans MS" pitchFamily="66" charset="0"/>
              </a:rPr>
              <a:t>33.5 </a:t>
            </a:r>
            <a:r>
              <a:rPr lang="en-US" sz="1000" b="1" dirty="0" err="1">
                <a:latin typeface="Comic Sans MS" pitchFamily="66" charset="0"/>
              </a:rPr>
              <a:t>μg</a:t>
            </a:r>
            <a:endParaRPr lang="en-US" sz="1000" b="1" dirty="0">
              <a:latin typeface="Comic Sans MS" pitchFamily="66" charset="0"/>
            </a:endParaRPr>
          </a:p>
        </p:txBody>
      </p:sp>
      <p:sp>
        <p:nvSpPr>
          <p:cNvPr id="29" name="TextBox 28"/>
          <p:cNvSpPr txBox="1"/>
          <p:nvPr/>
        </p:nvSpPr>
        <p:spPr>
          <a:xfrm>
            <a:off x="5897560" y="561877"/>
            <a:ext cx="667170" cy="246221"/>
          </a:xfrm>
          <a:prstGeom prst="rect">
            <a:avLst/>
          </a:prstGeom>
          <a:solidFill>
            <a:schemeClr val="bg1"/>
          </a:solidFill>
        </p:spPr>
        <p:txBody>
          <a:bodyPr wrap="none" rtlCol="0">
            <a:spAutoFit/>
          </a:bodyPr>
          <a:lstStyle/>
          <a:p>
            <a:r>
              <a:rPr lang="en-US" sz="1000" b="1" dirty="0">
                <a:latin typeface="Comic Sans MS" pitchFamily="66" charset="0"/>
              </a:rPr>
              <a:t>67.0 </a:t>
            </a:r>
            <a:r>
              <a:rPr lang="en-US" sz="1000" b="1" dirty="0" err="1">
                <a:latin typeface="Comic Sans MS" pitchFamily="66" charset="0"/>
              </a:rPr>
              <a:t>μg</a:t>
            </a:r>
            <a:endParaRPr lang="en-US" sz="1000" b="1" dirty="0">
              <a:latin typeface="Comic Sans MS" pitchFamily="66" charset="0"/>
            </a:endParaRPr>
          </a:p>
        </p:txBody>
      </p:sp>
      <p:sp>
        <p:nvSpPr>
          <p:cNvPr id="30" name="TextBox 29"/>
          <p:cNvSpPr txBox="1"/>
          <p:nvPr/>
        </p:nvSpPr>
        <p:spPr>
          <a:xfrm>
            <a:off x="1295400" y="762000"/>
            <a:ext cx="1016625" cy="276999"/>
          </a:xfrm>
          <a:prstGeom prst="rect">
            <a:avLst/>
          </a:prstGeom>
          <a:noFill/>
        </p:spPr>
        <p:txBody>
          <a:bodyPr wrap="none" rtlCol="0">
            <a:spAutoFit/>
          </a:bodyPr>
          <a:lstStyle/>
          <a:p>
            <a:r>
              <a:rPr lang="en-US" sz="1200" b="1" dirty="0">
                <a:latin typeface="Comic Sans MS" pitchFamily="66" charset="0"/>
              </a:rPr>
              <a:t>Experiment</a:t>
            </a:r>
          </a:p>
        </p:txBody>
      </p:sp>
      <p:sp>
        <p:nvSpPr>
          <p:cNvPr id="31" name="TextBox 30"/>
          <p:cNvSpPr txBox="1"/>
          <p:nvPr/>
        </p:nvSpPr>
        <p:spPr>
          <a:xfrm>
            <a:off x="1600200" y="2286000"/>
            <a:ext cx="707245" cy="276999"/>
          </a:xfrm>
          <a:prstGeom prst="rect">
            <a:avLst/>
          </a:prstGeom>
          <a:noFill/>
        </p:spPr>
        <p:txBody>
          <a:bodyPr wrap="none" rtlCol="0">
            <a:spAutoFit/>
          </a:bodyPr>
          <a:lstStyle/>
          <a:p>
            <a:r>
              <a:rPr lang="en-US" sz="1200" b="1" dirty="0">
                <a:latin typeface="Comic Sans MS" pitchFamily="66" charset="0"/>
              </a:rPr>
              <a:t>Control</a:t>
            </a:r>
          </a:p>
        </p:txBody>
      </p:sp>
      <p:pic>
        <p:nvPicPr>
          <p:cNvPr id="8" name="Picture 11" descr="C:\Users\fenyo\Google Drive\NYU\Teaching\2014 Fall Biostatistics and Bioinformatics\-- 25. Bioimage Informatics\examples\mita\IgG 5-2_GFP.tif-rescaled60x.png"/>
          <p:cNvPicPr>
            <a:picLocks noChangeAspect="1" noChangeArrowheads="1"/>
          </p:cNvPicPr>
          <p:nvPr/>
        </p:nvPicPr>
        <p:blipFill>
          <a:blip r:embed="rId5" cstate="print"/>
          <a:srcRect/>
          <a:stretch>
            <a:fillRect/>
          </a:stretch>
        </p:blipFill>
        <p:spPr bwMode="auto">
          <a:xfrm>
            <a:off x="2194531" y="1676400"/>
            <a:ext cx="1195662" cy="914400"/>
          </a:xfrm>
          <a:prstGeom prst="rect">
            <a:avLst/>
          </a:prstGeom>
          <a:noFill/>
        </p:spPr>
      </p:pic>
      <p:pic>
        <p:nvPicPr>
          <p:cNvPr id="9" name="Picture 2" descr="C:\Users\fenyo\Google Drive\NYU\Teaching\2014 Fall Biostatistics and Bioinformatics\-- 25. Bioimage Informatics\examples\mita\FLAG 5-2_GFP.tif-rescaled60x.png"/>
          <p:cNvPicPr>
            <a:picLocks noChangeAspect="1" noChangeArrowheads="1"/>
          </p:cNvPicPr>
          <p:nvPr/>
        </p:nvPicPr>
        <p:blipFill>
          <a:blip r:embed="rId6" cstate="print"/>
          <a:srcRect/>
          <a:stretch>
            <a:fillRect/>
          </a:stretch>
        </p:blipFill>
        <p:spPr bwMode="auto">
          <a:xfrm>
            <a:off x="2170993" y="762000"/>
            <a:ext cx="1195662" cy="914400"/>
          </a:xfrm>
          <a:prstGeom prst="rect">
            <a:avLst/>
          </a:prstGeom>
          <a:noFill/>
        </p:spPr>
      </p:pic>
      <p:pic>
        <p:nvPicPr>
          <p:cNvPr id="10" name="Picture 3" descr="C:\Users\fenyo\Google Drive\NYU\Teaching\2014 Fall Biostatistics and Bioinformatics\-- 25. Bioimage Informatics\examples\mita\FLAG 10-2_GFP.tif-rescaled60x.png"/>
          <p:cNvPicPr>
            <a:picLocks noChangeAspect="1" noChangeArrowheads="1"/>
          </p:cNvPicPr>
          <p:nvPr/>
        </p:nvPicPr>
        <p:blipFill>
          <a:blip r:embed="rId7" cstate="print"/>
          <a:srcRect/>
          <a:stretch>
            <a:fillRect/>
          </a:stretch>
        </p:blipFill>
        <p:spPr bwMode="auto">
          <a:xfrm>
            <a:off x="3284869" y="762000"/>
            <a:ext cx="1195662" cy="914400"/>
          </a:xfrm>
          <a:prstGeom prst="rect">
            <a:avLst/>
          </a:prstGeom>
          <a:noFill/>
        </p:spPr>
      </p:pic>
      <p:pic>
        <p:nvPicPr>
          <p:cNvPr id="11" name="Picture 8" descr="C:\Users\fenyo\Google Drive\NYU\Teaching\2014 Fall Biostatistics and Bioinformatics\-- 25. Bioimage Informatics\examples\mita\IgG 10-2_GFP.tif-rescaled60x.png"/>
          <p:cNvPicPr>
            <a:picLocks noChangeAspect="1" noChangeArrowheads="1"/>
          </p:cNvPicPr>
          <p:nvPr/>
        </p:nvPicPr>
        <p:blipFill>
          <a:blip r:embed="rId8" cstate="print"/>
          <a:srcRect/>
          <a:stretch>
            <a:fillRect/>
          </a:stretch>
        </p:blipFill>
        <p:spPr bwMode="auto">
          <a:xfrm>
            <a:off x="3300138" y="1676400"/>
            <a:ext cx="1195662" cy="914400"/>
          </a:xfrm>
          <a:prstGeom prst="rect">
            <a:avLst/>
          </a:prstGeom>
          <a:noFill/>
        </p:spPr>
      </p:pic>
      <p:pic>
        <p:nvPicPr>
          <p:cNvPr id="12" name="Picture 9" descr="C:\Users\fenyo\Google Drive\NYU\Teaching\2014 Fall Biostatistics and Bioinformatics\-- 25. Bioimage Informatics\examples\mita\IgG 25-2_GFP.tif-rescaled60x.png"/>
          <p:cNvPicPr>
            <a:picLocks noChangeAspect="1" noChangeArrowheads="1"/>
          </p:cNvPicPr>
          <p:nvPr/>
        </p:nvPicPr>
        <p:blipFill>
          <a:blip r:embed="rId9" cstate="print"/>
          <a:srcRect/>
          <a:stretch>
            <a:fillRect/>
          </a:stretch>
        </p:blipFill>
        <p:spPr bwMode="auto">
          <a:xfrm>
            <a:off x="4456993" y="1676400"/>
            <a:ext cx="1195662" cy="914400"/>
          </a:xfrm>
          <a:prstGeom prst="rect">
            <a:avLst/>
          </a:prstGeom>
          <a:noFill/>
        </p:spPr>
      </p:pic>
      <p:pic>
        <p:nvPicPr>
          <p:cNvPr id="13" name="Picture 4" descr="C:\Users\fenyo\Google Drive\NYU\Teaching\2014 Fall Biostatistics and Bioinformatics\-- 25. Bioimage Informatics\examples\mita\FLAG 25-2_GFP.tif-rescaled60x.png"/>
          <p:cNvPicPr>
            <a:picLocks noChangeAspect="1" noChangeArrowheads="1"/>
          </p:cNvPicPr>
          <p:nvPr/>
        </p:nvPicPr>
        <p:blipFill>
          <a:blip r:embed="rId10" cstate="print"/>
          <a:srcRect/>
          <a:stretch>
            <a:fillRect/>
          </a:stretch>
        </p:blipFill>
        <p:spPr bwMode="auto">
          <a:xfrm>
            <a:off x="4456993" y="762000"/>
            <a:ext cx="1195662" cy="914400"/>
          </a:xfrm>
          <a:prstGeom prst="rect">
            <a:avLst/>
          </a:prstGeom>
          <a:noFill/>
        </p:spPr>
      </p:pic>
      <p:pic>
        <p:nvPicPr>
          <p:cNvPr id="14" name="Picture 5" descr="C:\Users\fenyo\Google Drive\NYU\Teaching\2014 Fall Biostatistics and Bioinformatics\-- 25. Bioimage Informatics\examples\mita\FLAG 50-2_GFP.tif-rescaled60x.png"/>
          <p:cNvPicPr>
            <a:picLocks noChangeAspect="1" noChangeArrowheads="1"/>
          </p:cNvPicPr>
          <p:nvPr/>
        </p:nvPicPr>
        <p:blipFill>
          <a:blip r:embed="rId11" cstate="print"/>
          <a:srcRect/>
          <a:stretch>
            <a:fillRect/>
          </a:stretch>
        </p:blipFill>
        <p:spPr bwMode="auto">
          <a:xfrm>
            <a:off x="5662338" y="762000"/>
            <a:ext cx="1195662" cy="914400"/>
          </a:xfrm>
          <a:prstGeom prst="rect">
            <a:avLst/>
          </a:prstGeom>
          <a:noFill/>
        </p:spPr>
      </p:pic>
      <p:pic>
        <p:nvPicPr>
          <p:cNvPr id="15" name="Picture 10" descr="C:\Users\fenyo\Google Drive\NYU\Teaching\2014 Fall Biostatistics and Bioinformatics\-- 25. Bioimage Informatics\examples\mita\IgG 50-2_GFP.tif-rescaled60x.png"/>
          <p:cNvPicPr>
            <a:picLocks noChangeAspect="1" noChangeArrowheads="1"/>
          </p:cNvPicPr>
          <p:nvPr/>
        </p:nvPicPr>
        <p:blipFill>
          <a:blip r:embed="rId12" cstate="print"/>
          <a:srcRect/>
          <a:stretch>
            <a:fillRect/>
          </a:stretch>
        </p:blipFill>
        <p:spPr bwMode="auto">
          <a:xfrm>
            <a:off x="5648483" y="1676400"/>
            <a:ext cx="1195662" cy="914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C:\Users\fenyo\Google Drive\NYU\Teaching\2014 Fall Biostatistics and Bioinformatics\-- 25. Bioimage Informatics\examples\mita\FLAG 50-2_GFP.tif_1e.png"/>
          <p:cNvPicPr>
            <a:picLocks noChangeAspect="1" noChangeArrowheads="1"/>
          </p:cNvPicPr>
          <p:nvPr/>
        </p:nvPicPr>
        <p:blipFill>
          <a:blip r:embed="rId3" cstate="print"/>
          <a:srcRect/>
          <a:stretch>
            <a:fillRect/>
          </a:stretch>
        </p:blipFill>
        <p:spPr bwMode="auto">
          <a:xfrm>
            <a:off x="3124200" y="3505200"/>
            <a:ext cx="2819400" cy="2283129"/>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Slice</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sp>
        <p:nvSpPr>
          <p:cNvPr id="38" name="TextBox 37"/>
          <p:cNvSpPr txBox="1"/>
          <p:nvPr/>
        </p:nvSpPr>
        <p:spPr>
          <a:xfrm>
            <a:off x="4107875" y="5666510"/>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sp>
        <p:nvSpPr>
          <p:cNvPr id="39" name="TextBox 38"/>
          <p:cNvSpPr txBox="1"/>
          <p:nvPr/>
        </p:nvSpPr>
        <p:spPr>
          <a:xfrm rot="-5400000">
            <a:off x="2082962" y="4392079"/>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4" cstate="print"/>
          <a:srcRect/>
          <a:stretch>
            <a:fillRect/>
          </a:stretch>
        </p:blipFill>
        <p:spPr bwMode="auto">
          <a:xfrm>
            <a:off x="3200400" y="1219200"/>
            <a:ext cx="2743200" cy="2097902"/>
          </a:xfrm>
          <a:prstGeom prst="rect">
            <a:avLst/>
          </a:prstGeom>
          <a:noFill/>
        </p:spPr>
      </p:pic>
      <p:sp>
        <p:nvSpPr>
          <p:cNvPr id="42" name="Line 88"/>
          <p:cNvSpPr>
            <a:spLocks noChangeShapeType="1"/>
          </p:cNvSpPr>
          <p:nvPr/>
        </p:nvSpPr>
        <p:spPr bwMode="auto">
          <a:xfrm>
            <a:off x="2895600" y="2286000"/>
            <a:ext cx="3581400" cy="0"/>
          </a:xfrm>
          <a:prstGeom prst="line">
            <a:avLst/>
          </a:prstGeom>
          <a:noFill/>
          <a:ln w="57150">
            <a:solidFill>
              <a:srgbClr val="CC3300"/>
            </a:solidFill>
            <a:round/>
            <a:headEnd/>
            <a:tailEnd/>
          </a:ln>
        </p:spPr>
        <p:txBody>
          <a:bodyPr/>
          <a:lstStyle/>
          <a:p>
            <a:endParaRPr lang="en-US"/>
          </a:p>
        </p:txBody>
      </p:sp>
      <p:sp>
        <p:nvSpPr>
          <p:cNvPr id="43" name="Line 88"/>
          <p:cNvSpPr>
            <a:spLocks noChangeShapeType="1"/>
          </p:cNvSpPr>
          <p:nvPr/>
        </p:nvSpPr>
        <p:spPr bwMode="auto">
          <a:xfrm>
            <a:off x="5867400" y="22860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4" name="Line 88"/>
          <p:cNvSpPr>
            <a:spLocks noChangeShapeType="1"/>
          </p:cNvSpPr>
          <p:nvPr/>
        </p:nvSpPr>
        <p:spPr bwMode="auto">
          <a:xfrm>
            <a:off x="2819400" y="2286000"/>
            <a:ext cx="609600" cy="0"/>
          </a:xfrm>
          <a:prstGeom prst="line">
            <a:avLst/>
          </a:prstGeom>
          <a:noFill/>
          <a:ln w="57150">
            <a:solidFill>
              <a:srgbClr val="CC3300"/>
            </a:solidFill>
            <a:round/>
            <a:headEnd type="none" w="med" len="med"/>
            <a:tailEnd type="arrow"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C:\Users\fenyo\Google Drive\NYU\Teaching\2014 Fall Biostatistics and Bioinformatics\-- 25. Bioimage Informatics\examples\mita\FLAG 50-2_GFP.tif_1e.png"/>
          <p:cNvPicPr>
            <a:picLocks noChangeAspect="1" noChangeArrowheads="1"/>
          </p:cNvPicPr>
          <p:nvPr/>
        </p:nvPicPr>
        <p:blipFill>
          <a:blip r:embed="rId3" cstate="print"/>
          <a:srcRect/>
          <a:stretch>
            <a:fillRect/>
          </a:stretch>
        </p:blipFill>
        <p:spPr bwMode="auto">
          <a:xfrm>
            <a:off x="6781800" y="498760"/>
            <a:ext cx="2286000" cy="2283129"/>
          </a:xfrm>
          <a:prstGeom prst="rect">
            <a:avLst/>
          </a:prstGeom>
          <a:noFill/>
        </p:spPr>
      </p:pic>
      <p:pic>
        <p:nvPicPr>
          <p:cNvPr id="5133" name="Picture 13" descr="C:\Users\fenyo\Google Drive\NYU\Teaching\2014 Fall Biostatistics and Bioinformatics\-- 25. Bioimage Informatics\examples\mita\FLAG 25-2_GFP.tif_1e.png"/>
          <p:cNvPicPr>
            <a:picLocks noChangeAspect="1" noChangeArrowheads="1"/>
          </p:cNvPicPr>
          <p:nvPr/>
        </p:nvPicPr>
        <p:blipFill>
          <a:blip r:embed="rId4" cstate="print"/>
          <a:srcRect/>
          <a:stretch>
            <a:fillRect/>
          </a:stretch>
        </p:blipFill>
        <p:spPr bwMode="auto">
          <a:xfrm>
            <a:off x="4648200" y="498760"/>
            <a:ext cx="2286000" cy="2283129"/>
          </a:xfrm>
          <a:prstGeom prst="rect">
            <a:avLst/>
          </a:prstGeom>
          <a:noFill/>
        </p:spPr>
      </p:pic>
      <p:pic>
        <p:nvPicPr>
          <p:cNvPr id="5132" name="Picture 12" descr="C:\Users\fenyo\Google Drive\NYU\Teaching\2014 Fall Biostatistics and Bioinformatics\-- 25. Bioimage Informatics\examples\mita\FLAG 10-2_GFP.tif_1e.png"/>
          <p:cNvPicPr>
            <a:picLocks noChangeAspect="1" noChangeArrowheads="1"/>
          </p:cNvPicPr>
          <p:nvPr/>
        </p:nvPicPr>
        <p:blipFill>
          <a:blip r:embed="rId5" cstate="print"/>
          <a:srcRect/>
          <a:stretch>
            <a:fillRect/>
          </a:stretch>
        </p:blipFill>
        <p:spPr bwMode="auto">
          <a:xfrm>
            <a:off x="2514600" y="498760"/>
            <a:ext cx="2286000" cy="2283129"/>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Slice</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pic>
        <p:nvPicPr>
          <p:cNvPr id="5131" name="Picture 11" descr="C:\Users\fenyo\Google Drive\NYU\Teaching\2014 Fall Biostatistics and Bioinformatics\-- 25. Bioimage Informatics\examples\mita\FLAG 5-2_GFP.tif_1e.png"/>
          <p:cNvPicPr>
            <a:picLocks noChangeAspect="1" noChangeArrowheads="1"/>
          </p:cNvPicPr>
          <p:nvPr/>
        </p:nvPicPr>
        <p:blipFill>
          <a:blip r:embed="rId6" cstate="print"/>
          <a:srcRect/>
          <a:stretch>
            <a:fillRect/>
          </a:stretch>
        </p:blipFill>
        <p:spPr bwMode="auto">
          <a:xfrm>
            <a:off x="381000" y="498760"/>
            <a:ext cx="2286000" cy="2283129"/>
          </a:xfrm>
          <a:prstGeom prst="rect">
            <a:avLst/>
          </a:prstGeom>
          <a:noFill/>
        </p:spPr>
      </p:pic>
      <p:sp>
        <p:nvSpPr>
          <p:cNvPr id="39" name="TextBox 38"/>
          <p:cNvSpPr txBox="1"/>
          <p:nvPr/>
        </p:nvSpPr>
        <p:spPr>
          <a:xfrm rot="-5400000">
            <a:off x="-701793" y="1385644"/>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25" name="Rectangle 2"/>
          <p:cNvSpPr>
            <a:spLocks noChangeArrowheads="1"/>
          </p:cNvSpPr>
          <p:nvPr/>
        </p:nvSpPr>
        <p:spPr bwMode="auto">
          <a:xfrm>
            <a:off x="990600" y="2667000"/>
            <a:ext cx="8153400" cy="18011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8" name="TextBox 37"/>
          <p:cNvSpPr txBox="1"/>
          <p:nvPr/>
        </p:nvSpPr>
        <p:spPr>
          <a:xfrm>
            <a:off x="1059875" y="2653145"/>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pic>
        <p:nvPicPr>
          <p:cNvPr id="30" name="Picture 11" descr="C:\Users\fenyo\Google Drive\NYU\Teaching\2014 Fall Biostatistics and Bioinformatics\-- 25. Bioimage Informatics\examples\mita\IgG 5-2_GFP.tif-rescaled60x.png"/>
          <p:cNvPicPr>
            <a:picLocks noChangeAspect="1" noChangeArrowheads="1"/>
          </p:cNvPicPr>
          <p:nvPr/>
        </p:nvPicPr>
        <p:blipFill>
          <a:blip r:embed="rId7" cstate="print"/>
          <a:srcRect/>
          <a:stretch>
            <a:fillRect/>
          </a:stretch>
        </p:blipFill>
        <p:spPr bwMode="auto">
          <a:xfrm>
            <a:off x="2450841" y="3595250"/>
            <a:ext cx="1195662" cy="914400"/>
          </a:xfrm>
          <a:prstGeom prst="rect">
            <a:avLst/>
          </a:prstGeom>
          <a:noFill/>
        </p:spPr>
      </p:pic>
      <p:pic>
        <p:nvPicPr>
          <p:cNvPr id="31" name="Picture 2" descr="C:\Users\fenyo\Google Drive\NYU\Teaching\2014 Fall Biostatistics and Bioinformatics\-- 25. Bioimage Informatics\examples\mita\FLAG 5-2_GFP.tif-rescaled60x.png"/>
          <p:cNvPicPr>
            <a:picLocks noChangeAspect="1" noChangeArrowheads="1"/>
          </p:cNvPicPr>
          <p:nvPr/>
        </p:nvPicPr>
        <p:blipFill>
          <a:blip r:embed="rId8" cstate="print"/>
          <a:srcRect/>
          <a:stretch>
            <a:fillRect/>
          </a:stretch>
        </p:blipFill>
        <p:spPr bwMode="auto">
          <a:xfrm>
            <a:off x="2455013" y="2680850"/>
            <a:ext cx="1195662" cy="914400"/>
          </a:xfrm>
          <a:prstGeom prst="rect">
            <a:avLst/>
          </a:prstGeom>
          <a:noFill/>
        </p:spPr>
      </p:pic>
      <p:pic>
        <p:nvPicPr>
          <p:cNvPr id="32" name="Picture 3" descr="C:\Users\fenyo\Google Drive\NYU\Teaching\2014 Fall Biostatistics and Bioinformatics\-- 25. Bioimage Informatics\examples\mita\FLAG 10-2_GFP.tif-rescaled60x.png"/>
          <p:cNvPicPr>
            <a:picLocks noChangeAspect="1" noChangeArrowheads="1"/>
          </p:cNvPicPr>
          <p:nvPr/>
        </p:nvPicPr>
        <p:blipFill>
          <a:blip r:embed="rId9" cstate="print"/>
          <a:srcRect/>
          <a:stretch>
            <a:fillRect/>
          </a:stretch>
        </p:blipFill>
        <p:spPr bwMode="auto">
          <a:xfrm>
            <a:off x="3568889" y="2680850"/>
            <a:ext cx="1195662" cy="914400"/>
          </a:xfrm>
          <a:prstGeom prst="rect">
            <a:avLst/>
          </a:prstGeom>
          <a:noFill/>
        </p:spPr>
      </p:pic>
      <p:pic>
        <p:nvPicPr>
          <p:cNvPr id="33" name="Picture 8" descr="C:\Users\fenyo\Google Drive\NYU\Teaching\2014 Fall Biostatistics and Bioinformatics\-- 25. Bioimage Informatics\examples\mita\IgG 10-2_GFP.tif-rescaled60x.png"/>
          <p:cNvPicPr>
            <a:picLocks noChangeAspect="1" noChangeArrowheads="1"/>
          </p:cNvPicPr>
          <p:nvPr/>
        </p:nvPicPr>
        <p:blipFill>
          <a:blip r:embed="rId10" cstate="print"/>
          <a:srcRect/>
          <a:stretch>
            <a:fillRect/>
          </a:stretch>
        </p:blipFill>
        <p:spPr bwMode="auto">
          <a:xfrm>
            <a:off x="3584158" y="3595250"/>
            <a:ext cx="1195662" cy="914400"/>
          </a:xfrm>
          <a:prstGeom prst="rect">
            <a:avLst/>
          </a:prstGeom>
          <a:noFill/>
        </p:spPr>
      </p:pic>
      <p:pic>
        <p:nvPicPr>
          <p:cNvPr id="34" name="Picture 9" descr="C:\Users\fenyo\Google Drive\NYU\Teaching\2014 Fall Biostatistics and Bioinformatics\-- 25. Bioimage Informatics\examples\mita\IgG 25-2_GFP.tif-rescaled60x.png"/>
          <p:cNvPicPr>
            <a:picLocks noChangeAspect="1" noChangeArrowheads="1"/>
          </p:cNvPicPr>
          <p:nvPr/>
        </p:nvPicPr>
        <p:blipFill>
          <a:blip r:embed="rId11" cstate="print"/>
          <a:srcRect/>
          <a:stretch>
            <a:fillRect/>
          </a:stretch>
        </p:blipFill>
        <p:spPr bwMode="auto">
          <a:xfrm>
            <a:off x="4741013" y="3595250"/>
            <a:ext cx="1195662" cy="914400"/>
          </a:xfrm>
          <a:prstGeom prst="rect">
            <a:avLst/>
          </a:prstGeom>
          <a:noFill/>
        </p:spPr>
      </p:pic>
      <p:pic>
        <p:nvPicPr>
          <p:cNvPr id="35" name="Picture 4" descr="C:\Users\fenyo\Google Drive\NYU\Teaching\2014 Fall Biostatistics and Bioinformatics\-- 25. Bioimage Informatics\examples\mita\FLAG 25-2_GFP.tif-rescaled60x.png"/>
          <p:cNvPicPr>
            <a:picLocks noChangeAspect="1" noChangeArrowheads="1"/>
          </p:cNvPicPr>
          <p:nvPr/>
        </p:nvPicPr>
        <p:blipFill>
          <a:blip r:embed="rId12" cstate="print"/>
          <a:srcRect/>
          <a:stretch>
            <a:fillRect/>
          </a:stretch>
        </p:blipFill>
        <p:spPr bwMode="auto">
          <a:xfrm>
            <a:off x="4741013" y="2680850"/>
            <a:ext cx="1195662" cy="914400"/>
          </a:xfrm>
          <a:prstGeom prst="rect">
            <a:avLst/>
          </a:prstGeom>
          <a:noFill/>
        </p:spPr>
      </p:pic>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13" cstate="print"/>
          <a:srcRect/>
          <a:stretch>
            <a:fillRect/>
          </a:stretch>
        </p:blipFill>
        <p:spPr bwMode="auto">
          <a:xfrm>
            <a:off x="5932503" y="2680850"/>
            <a:ext cx="1195662" cy="914400"/>
          </a:xfrm>
          <a:prstGeom prst="rect">
            <a:avLst/>
          </a:prstGeom>
          <a:noFill/>
        </p:spPr>
      </p:pic>
      <p:pic>
        <p:nvPicPr>
          <p:cNvPr id="37" name="Picture 10" descr="C:\Users\fenyo\Google Drive\NYU\Teaching\2014 Fall Biostatistics and Bioinformatics\-- 25. Bioimage Informatics\examples\mita\IgG 50-2_GFP.tif-rescaled60x.png"/>
          <p:cNvPicPr>
            <a:picLocks noChangeAspect="1" noChangeArrowheads="1"/>
          </p:cNvPicPr>
          <p:nvPr/>
        </p:nvPicPr>
        <p:blipFill>
          <a:blip r:embed="rId14" cstate="print"/>
          <a:srcRect/>
          <a:stretch>
            <a:fillRect/>
          </a:stretch>
        </p:blipFill>
        <p:spPr bwMode="auto">
          <a:xfrm>
            <a:off x="5946358" y="3595250"/>
            <a:ext cx="1195662" cy="914400"/>
          </a:xfrm>
          <a:prstGeom prst="rect">
            <a:avLst/>
          </a:prstGeom>
          <a:noFill/>
        </p:spPr>
      </p:pic>
      <p:pic>
        <p:nvPicPr>
          <p:cNvPr id="5135" name="Picture 15" descr="C:\Users\fenyo\Google Drive\NYU\Teaching\2014 Fall Biostatistics and Bioinformatics\-- 25. Bioimage Informatics\examples\mita\IgG 50-2_GFP.tif_1c.png"/>
          <p:cNvPicPr>
            <a:picLocks noChangeAspect="1" noChangeArrowheads="1"/>
          </p:cNvPicPr>
          <p:nvPr/>
        </p:nvPicPr>
        <p:blipFill>
          <a:blip r:embed="rId15" cstate="print"/>
          <a:srcRect/>
          <a:stretch>
            <a:fillRect/>
          </a:stretch>
        </p:blipFill>
        <p:spPr bwMode="auto">
          <a:xfrm>
            <a:off x="6781800" y="4405745"/>
            <a:ext cx="2286000" cy="2283129"/>
          </a:xfrm>
          <a:prstGeom prst="rect">
            <a:avLst/>
          </a:prstGeom>
          <a:noFill/>
        </p:spPr>
      </p:pic>
      <p:pic>
        <p:nvPicPr>
          <p:cNvPr id="5138" name="Picture 18" descr="C:\Users\fenyo\Google Drive\NYU\Teaching\2014 Fall Biostatistics and Bioinformatics\-- 25. Bioimage Informatics\examples\mita\IgG 25-2_GFP.tif_1c.png"/>
          <p:cNvPicPr>
            <a:picLocks noChangeAspect="1" noChangeArrowheads="1"/>
          </p:cNvPicPr>
          <p:nvPr/>
        </p:nvPicPr>
        <p:blipFill>
          <a:blip r:embed="rId16" cstate="print"/>
          <a:srcRect/>
          <a:stretch>
            <a:fillRect/>
          </a:stretch>
        </p:blipFill>
        <p:spPr bwMode="auto">
          <a:xfrm>
            <a:off x="4648200" y="4405745"/>
            <a:ext cx="2286000" cy="2283129"/>
          </a:xfrm>
          <a:prstGeom prst="rect">
            <a:avLst/>
          </a:prstGeom>
          <a:noFill/>
        </p:spPr>
      </p:pic>
      <p:pic>
        <p:nvPicPr>
          <p:cNvPr id="5137" name="Picture 17" descr="C:\Users\fenyo\Google Drive\NYU\Teaching\2014 Fall Biostatistics and Bioinformatics\-- 25. Bioimage Informatics\examples\mita\IgG 10-2_GFP.tif_1c.png"/>
          <p:cNvPicPr>
            <a:picLocks noChangeAspect="1" noChangeArrowheads="1"/>
          </p:cNvPicPr>
          <p:nvPr/>
        </p:nvPicPr>
        <p:blipFill>
          <a:blip r:embed="rId17" cstate="print"/>
          <a:srcRect/>
          <a:stretch>
            <a:fillRect/>
          </a:stretch>
        </p:blipFill>
        <p:spPr bwMode="auto">
          <a:xfrm>
            <a:off x="2479965" y="4405745"/>
            <a:ext cx="2286000" cy="2283129"/>
          </a:xfrm>
          <a:prstGeom prst="rect">
            <a:avLst/>
          </a:prstGeom>
          <a:noFill/>
        </p:spPr>
      </p:pic>
      <p:pic>
        <p:nvPicPr>
          <p:cNvPr id="5136" name="Picture 16" descr="C:\Users\fenyo\Google Drive\NYU\Teaching\2014 Fall Biostatistics and Bioinformatics\-- 25. Bioimage Informatics\examples\mita\IgG 5-2_GFP.tif_1c.png"/>
          <p:cNvPicPr>
            <a:picLocks noChangeAspect="1" noChangeArrowheads="1"/>
          </p:cNvPicPr>
          <p:nvPr/>
        </p:nvPicPr>
        <p:blipFill>
          <a:blip r:embed="rId18" cstate="print"/>
          <a:srcRect/>
          <a:stretch>
            <a:fillRect/>
          </a:stretch>
        </p:blipFill>
        <p:spPr bwMode="auto">
          <a:xfrm>
            <a:off x="297875" y="4405745"/>
            <a:ext cx="2286000" cy="2283129"/>
          </a:xfrm>
          <a:prstGeom prst="rect">
            <a:avLst/>
          </a:prstGeom>
          <a:noFill/>
        </p:spPr>
      </p:pic>
      <p:sp>
        <p:nvSpPr>
          <p:cNvPr id="41" name="TextBox 40"/>
          <p:cNvSpPr txBox="1"/>
          <p:nvPr/>
        </p:nvSpPr>
        <p:spPr>
          <a:xfrm rot="-5400000">
            <a:off x="-750286" y="5204244"/>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24" name="Rectangle 2"/>
          <p:cNvSpPr>
            <a:spLocks noChangeArrowheads="1"/>
          </p:cNvSpPr>
          <p:nvPr/>
        </p:nvSpPr>
        <p:spPr bwMode="auto">
          <a:xfrm>
            <a:off x="762000" y="6567055"/>
            <a:ext cx="8153400" cy="18011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0" name="TextBox 39"/>
          <p:cNvSpPr txBox="1"/>
          <p:nvPr/>
        </p:nvSpPr>
        <p:spPr>
          <a:xfrm>
            <a:off x="983672" y="6554875"/>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sp>
        <p:nvSpPr>
          <p:cNvPr id="28" name="Line 88"/>
          <p:cNvSpPr>
            <a:spLocks noChangeShapeType="1"/>
          </p:cNvSpPr>
          <p:nvPr/>
        </p:nvSpPr>
        <p:spPr bwMode="auto">
          <a:xfrm>
            <a:off x="2545772" y="3124200"/>
            <a:ext cx="4572000" cy="0"/>
          </a:xfrm>
          <a:prstGeom prst="line">
            <a:avLst/>
          </a:prstGeom>
          <a:noFill/>
          <a:ln w="57150">
            <a:solidFill>
              <a:srgbClr val="CC3300"/>
            </a:solidFill>
            <a:round/>
            <a:headEnd/>
            <a:tailEnd/>
          </a:ln>
        </p:spPr>
        <p:txBody>
          <a:bodyPr/>
          <a:lstStyle/>
          <a:p>
            <a:endParaRPr lang="en-US"/>
          </a:p>
        </p:txBody>
      </p:sp>
      <p:sp>
        <p:nvSpPr>
          <p:cNvPr id="29" name="Line 88"/>
          <p:cNvSpPr>
            <a:spLocks noChangeShapeType="1"/>
          </p:cNvSpPr>
          <p:nvPr/>
        </p:nvSpPr>
        <p:spPr bwMode="auto">
          <a:xfrm>
            <a:off x="2545772" y="3962400"/>
            <a:ext cx="4572000" cy="0"/>
          </a:xfrm>
          <a:prstGeom prst="line">
            <a:avLst/>
          </a:prstGeom>
          <a:noFill/>
          <a:ln w="57150">
            <a:solidFill>
              <a:srgbClr val="CC3300"/>
            </a:solidFill>
            <a:round/>
            <a:headEnd/>
            <a:tailEnd/>
          </a:ln>
        </p:spPr>
        <p:txBody>
          <a:bodyPr/>
          <a:lstStyle/>
          <a:p>
            <a:endParaRPr lang="en-US"/>
          </a:p>
        </p:txBody>
      </p:sp>
      <p:sp>
        <p:nvSpPr>
          <p:cNvPr id="42" name="Line 88"/>
          <p:cNvSpPr>
            <a:spLocks noChangeShapeType="1"/>
          </p:cNvSpPr>
          <p:nvPr/>
        </p:nvSpPr>
        <p:spPr bwMode="auto">
          <a:xfrm>
            <a:off x="7079670" y="31242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3" name="Line 88"/>
          <p:cNvSpPr>
            <a:spLocks noChangeShapeType="1"/>
          </p:cNvSpPr>
          <p:nvPr/>
        </p:nvSpPr>
        <p:spPr bwMode="auto">
          <a:xfrm>
            <a:off x="1981200" y="3124200"/>
            <a:ext cx="609600" cy="0"/>
          </a:xfrm>
          <a:prstGeom prst="line">
            <a:avLst/>
          </a:prstGeom>
          <a:noFill/>
          <a:ln w="57150">
            <a:solidFill>
              <a:srgbClr val="CC3300"/>
            </a:solidFill>
            <a:round/>
            <a:headEnd type="none" w="med" len="med"/>
            <a:tailEnd type="arrow" w="med" len="med"/>
          </a:ln>
        </p:spPr>
        <p:txBody>
          <a:bodyPr/>
          <a:lstStyle/>
          <a:p>
            <a:endParaRPr lang="en-US"/>
          </a:p>
        </p:txBody>
      </p:sp>
      <p:sp>
        <p:nvSpPr>
          <p:cNvPr id="44" name="Line 88"/>
          <p:cNvSpPr>
            <a:spLocks noChangeShapeType="1"/>
          </p:cNvSpPr>
          <p:nvPr/>
        </p:nvSpPr>
        <p:spPr bwMode="auto">
          <a:xfrm>
            <a:off x="7079670" y="39624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5" name="Line 88"/>
          <p:cNvSpPr>
            <a:spLocks noChangeShapeType="1"/>
          </p:cNvSpPr>
          <p:nvPr/>
        </p:nvSpPr>
        <p:spPr bwMode="auto">
          <a:xfrm>
            <a:off x="1981200" y="3962400"/>
            <a:ext cx="609600" cy="0"/>
          </a:xfrm>
          <a:prstGeom prst="line">
            <a:avLst/>
          </a:prstGeom>
          <a:noFill/>
          <a:ln w="57150">
            <a:solidFill>
              <a:srgbClr val="CC3300"/>
            </a:solidFill>
            <a:round/>
            <a:headEnd type="none" w="med" len="med"/>
            <a:tailEnd type="arrow"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fenyo\Google Drive\NYU\Teaching\2014 Fall Biostatistics and Bioinformatics\-- 25. Bioimage Informatics\examples\mita\IgG 50-2_GFP.tif_1c.png"/>
          <p:cNvPicPr>
            <a:picLocks noChangeAspect="1" noChangeArrowheads="1"/>
          </p:cNvPicPr>
          <p:nvPr/>
        </p:nvPicPr>
        <p:blipFill>
          <a:blip r:embed="rId3" cstate="print"/>
          <a:srcRect/>
          <a:stretch>
            <a:fillRect/>
          </a:stretch>
        </p:blipFill>
        <p:spPr bwMode="auto">
          <a:xfrm>
            <a:off x="3962401" y="3733800"/>
            <a:ext cx="2746649" cy="2743200"/>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Smoothed Slice</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4" cstate="print"/>
          <a:srcRect/>
          <a:stretch>
            <a:fillRect/>
          </a:stretch>
        </p:blipFill>
        <p:spPr bwMode="auto">
          <a:xfrm>
            <a:off x="762000" y="1039090"/>
            <a:ext cx="2286000" cy="1748252"/>
          </a:xfrm>
          <a:prstGeom prst="rect">
            <a:avLst/>
          </a:prstGeom>
          <a:noFill/>
        </p:spPr>
      </p:pic>
      <p:pic>
        <p:nvPicPr>
          <p:cNvPr id="37" name="Picture 10" descr="C:\Users\fenyo\Google Drive\NYU\Teaching\2014 Fall Biostatistics and Bioinformatics\-- 25. Bioimage Informatics\examples\mita\IgG 50-2_GFP.tif-rescaled60x.png"/>
          <p:cNvPicPr>
            <a:picLocks noChangeAspect="1" noChangeArrowheads="1"/>
          </p:cNvPicPr>
          <p:nvPr/>
        </p:nvPicPr>
        <p:blipFill>
          <a:blip r:embed="rId5" cstate="print"/>
          <a:srcRect/>
          <a:stretch>
            <a:fillRect/>
          </a:stretch>
        </p:blipFill>
        <p:spPr bwMode="auto">
          <a:xfrm>
            <a:off x="748145" y="4091438"/>
            <a:ext cx="2286000" cy="1748252"/>
          </a:xfrm>
          <a:prstGeom prst="rect">
            <a:avLst/>
          </a:prstGeom>
          <a:noFill/>
        </p:spPr>
      </p:pic>
      <p:pic>
        <p:nvPicPr>
          <p:cNvPr id="1032" name="Picture 8" descr="C:\Users\fenyo\Google Drive\NYU\Teaching\2014 Fall Biostatistics and Bioinformatics\-- 25. Bioimage Informatics\examples\mita\FLAG 50-2_GFP.tif_1e.png"/>
          <p:cNvPicPr>
            <a:picLocks noChangeAspect="1" noChangeArrowheads="1"/>
          </p:cNvPicPr>
          <p:nvPr/>
        </p:nvPicPr>
        <p:blipFill>
          <a:blip r:embed="rId6" cstate="print"/>
          <a:srcRect/>
          <a:stretch>
            <a:fillRect/>
          </a:stretch>
        </p:blipFill>
        <p:spPr bwMode="auto">
          <a:xfrm>
            <a:off x="3958951" y="609600"/>
            <a:ext cx="2746649" cy="2743200"/>
          </a:xfrm>
          <a:prstGeom prst="rect">
            <a:avLst/>
          </a:prstGeom>
          <a:noFill/>
        </p:spPr>
      </p:pic>
      <p:pic>
        <p:nvPicPr>
          <p:cNvPr id="4099" name="Picture 3" descr="C:\Users\fenyo\Google Drive\NYU\Teaching\2014 Fall Biostatistics and Bioinformatics\-- 25. Bioimage Informatics\examples\mita\FLAG 50-2_GFP.tif_3e.png"/>
          <p:cNvPicPr>
            <a:picLocks noChangeAspect="1" noChangeArrowheads="1"/>
          </p:cNvPicPr>
          <p:nvPr/>
        </p:nvPicPr>
        <p:blipFill>
          <a:blip r:embed="rId7" cstate="print"/>
          <a:srcRect/>
          <a:stretch>
            <a:fillRect/>
          </a:stretch>
        </p:blipFill>
        <p:spPr bwMode="auto">
          <a:xfrm>
            <a:off x="3958951" y="609600"/>
            <a:ext cx="2746649" cy="2743200"/>
          </a:xfrm>
          <a:prstGeom prst="rect">
            <a:avLst/>
          </a:prstGeom>
          <a:noFill/>
        </p:spPr>
      </p:pic>
      <p:pic>
        <p:nvPicPr>
          <p:cNvPr id="4100" name="Picture 4" descr="C:\Users\fenyo\Google Drive\NYU\Teaching\2014 Fall Biostatistics and Bioinformatics\-- 25. Bioimage Informatics\examples\mita\IgG 50-2_GFP.tif_3c.png"/>
          <p:cNvPicPr>
            <a:picLocks noChangeAspect="1" noChangeArrowheads="1"/>
          </p:cNvPicPr>
          <p:nvPr/>
        </p:nvPicPr>
        <p:blipFill>
          <a:blip r:embed="rId8" cstate="print"/>
          <a:srcRect/>
          <a:stretch>
            <a:fillRect/>
          </a:stretch>
        </p:blipFill>
        <p:spPr bwMode="auto">
          <a:xfrm>
            <a:off x="3962400" y="3733800"/>
            <a:ext cx="2746649" cy="2743200"/>
          </a:xfrm>
          <a:prstGeom prst="rect">
            <a:avLst/>
          </a:prstGeom>
          <a:noFill/>
        </p:spPr>
      </p:pic>
      <p:sp>
        <p:nvSpPr>
          <p:cNvPr id="41" name="TextBox 40"/>
          <p:cNvSpPr txBox="1"/>
          <p:nvPr/>
        </p:nvSpPr>
        <p:spPr>
          <a:xfrm rot="-5400000">
            <a:off x="2874348" y="4744713"/>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39" name="TextBox 38"/>
          <p:cNvSpPr txBox="1"/>
          <p:nvPr/>
        </p:nvSpPr>
        <p:spPr>
          <a:xfrm rot="-5400000">
            <a:off x="2917719" y="1657757"/>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38" name="TextBox 37"/>
          <p:cNvSpPr txBox="1"/>
          <p:nvPr/>
        </p:nvSpPr>
        <p:spPr>
          <a:xfrm>
            <a:off x="4953000" y="3221180"/>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sp>
        <p:nvSpPr>
          <p:cNvPr id="40" name="TextBox 39"/>
          <p:cNvSpPr txBox="1"/>
          <p:nvPr/>
        </p:nvSpPr>
        <p:spPr>
          <a:xfrm>
            <a:off x="4876800" y="6345380"/>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sp>
        <p:nvSpPr>
          <p:cNvPr id="21" name="Line 88"/>
          <p:cNvSpPr>
            <a:spLocks noChangeShapeType="1"/>
          </p:cNvSpPr>
          <p:nvPr/>
        </p:nvSpPr>
        <p:spPr bwMode="auto">
          <a:xfrm>
            <a:off x="381000" y="1905000"/>
            <a:ext cx="3200400" cy="0"/>
          </a:xfrm>
          <a:prstGeom prst="line">
            <a:avLst/>
          </a:prstGeom>
          <a:noFill/>
          <a:ln w="57150">
            <a:solidFill>
              <a:srgbClr val="CC3300"/>
            </a:solidFill>
            <a:round/>
            <a:headEnd/>
            <a:tailEnd/>
          </a:ln>
        </p:spPr>
        <p:txBody>
          <a:bodyPr/>
          <a:lstStyle/>
          <a:p>
            <a:endParaRPr lang="en-US"/>
          </a:p>
        </p:txBody>
      </p:sp>
      <p:sp>
        <p:nvSpPr>
          <p:cNvPr id="22" name="Line 88"/>
          <p:cNvSpPr>
            <a:spLocks noChangeShapeType="1"/>
          </p:cNvSpPr>
          <p:nvPr/>
        </p:nvSpPr>
        <p:spPr bwMode="auto">
          <a:xfrm>
            <a:off x="3013365" y="19050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24" name="Line 88"/>
          <p:cNvSpPr>
            <a:spLocks noChangeShapeType="1"/>
          </p:cNvSpPr>
          <p:nvPr/>
        </p:nvSpPr>
        <p:spPr bwMode="auto">
          <a:xfrm>
            <a:off x="332510" y="1905000"/>
            <a:ext cx="609600" cy="0"/>
          </a:xfrm>
          <a:prstGeom prst="line">
            <a:avLst/>
          </a:prstGeom>
          <a:noFill/>
          <a:ln w="57150">
            <a:solidFill>
              <a:srgbClr val="CC3300"/>
            </a:solidFill>
            <a:round/>
            <a:headEnd type="none" w="med" len="med"/>
            <a:tailEnd type="arrow" w="med" len="med"/>
          </a:ln>
        </p:spPr>
        <p:txBody>
          <a:bodyPr/>
          <a:lstStyle/>
          <a:p>
            <a:endParaRPr lang="en-US"/>
          </a:p>
        </p:txBody>
      </p:sp>
      <p:sp>
        <p:nvSpPr>
          <p:cNvPr id="26" name="Line 88"/>
          <p:cNvSpPr>
            <a:spLocks noChangeShapeType="1"/>
          </p:cNvSpPr>
          <p:nvPr/>
        </p:nvSpPr>
        <p:spPr bwMode="auto">
          <a:xfrm>
            <a:off x="339435" y="4953000"/>
            <a:ext cx="3200400" cy="0"/>
          </a:xfrm>
          <a:prstGeom prst="line">
            <a:avLst/>
          </a:prstGeom>
          <a:noFill/>
          <a:ln w="57150">
            <a:solidFill>
              <a:srgbClr val="CC3300"/>
            </a:solidFill>
            <a:round/>
            <a:headEnd/>
            <a:tailEnd/>
          </a:ln>
        </p:spPr>
        <p:txBody>
          <a:bodyPr/>
          <a:lstStyle/>
          <a:p>
            <a:endParaRPr lang="en-US"/>
          </a:p>
        </p:txBody>
      </p:sp>
      <p:sp>
        <p:nvSpPr>
          <p:cNvPr id="27" name="Line 88"/>
          <p:cNvSpPr>
            <a:spLocks noChangeShapeType="1"/>
          </p:cNvSpPr>
          <p:nvPr/>
        </p:nvSpPr>
        <p:spPr bwMode="auto">
          <a:xfrm>
            <a:off x="2971800" y="49530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28" name="Line 88"/>
          <p:cNvSpPr>
            <a:spLocks noChangeShapeType="1"/>
          </p:cNvSpPr>
          <p:nvPr/>
        </p:nvSpPr>
        <p:spPr bwMode="auto">
          <a:xfrm>
            <a:off x="290945" y="4953000"/>
            <a:ext cx="609600" cy="0"/>
          </a:xfrm>
          <a:prstGeom prst="line">
            <a:avLst/>
          </a:prstGeom>
          <a:noFill/>
          <a:ln w="57150">
            <a:solidFill>
              <a:srgbClr val="CC3300"/>
            </a:solidFill>
            <a:round/>
            <a:headEnd type="none" w="med" len="med"/>
            <a:tailEnd type="arrow"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1" descr="C:\Users\fenyo\Google Drive\NYU\Teaching\2014 Fall Biostatistics and Bioinformatics\-- 25. Bioimage Informatics\examples\mita\IgG 5-2_GFP.tif-rescaled60x.png"/>
          <p:cNvPicPr>
            <a:picLocks noChangeAspect="1" noChangeArrowheads="1"/>
          </p:cNvPicPr>
          <p:nvPr/>
        </p:nvPicPr>
        <p:blipFill>
          <a:blip r:embed="rId3" cstate="print"/>
          <a:srcRect/>
          <a:stretch>
            <a:fillRect/>
          </a:stretch>
        </p:blipFill>
        <p:spPr bwMode="auto">
          <a:xfrm>
            <a:off x="2450841" y="3595250"/>
            <a:ext cx="1195662" cy="914400"/>
          </a:xfrm>
          <a:prstGeom prst="rect">
            <a:avLst/>
          </a:prstGeom>
          <a:noFill/>
        </p:spPr>
      </p:pic>
      <p:pic>
        <p:nvPicPr>
          <p:cNvPr id="31" name="Picture 2" descr="C:\Users\fenyo\Google Drive\NYU\Teaching\2014 Fall Biostatistics and Bioinformatics\-- 25. Bioimage Informatics\examples\mita\FLAG 5-2_GFP.tif-rescaled60x.png"/>
          <p:cNvPicPr>
            <a:picLocks noChangeAspect="1" noChangeArrowheads="1"/>
          </p:cNvPicPr>
          <p:nvPr/>
        </p:nvPicPr>
        <p:blipFill>
          <a:blip r:embed="rId4" cstate="print"/>
          <a:srcRect/>
          <a:stretch>
            <a:fillRect/>
          </a:stretch>
        </p:blipFill>
        <p:spPr bwMode="auto">
          <a:xfrm>
            <a:off x="2455013" y="2680850"/>
            <a:ext cx="1195662" cy="914400"/>
          </a:xfrm>
          <a:prstGeom prst="rect">
            <a:avLst/>
          </a:prstGeom>
          <a:noFill/>
        </p:spPr>
      </p:pic>
      <p:pic>
        <p:nvPicPr>
          <p:cNvPr id="32" name="Picture 3" descr="C:\Users\fenyo\Google Drive\NYU\Teaching\2014 Fall Biostatistics and Bioinformatics\-- 25. Bioimage Informatics\examples\mita\FLAG 10-2_GFP.tif-rescaled60x.png"/>
          <p:cNvPicPr>
            <a:picLocks noChangeAspect="1" noChangeArrowheads="1"/>
          </p:cNvPicPr>
          <p:nvPr/>
        </p:nvPicPr>
        <p:blipFill>
          <a:blip r:embed="rId5" cstate="print"/>
          <a:srcRect/>
          <a:stretch>
            <a:fillRect/>
          </a:stretch>
        </p:blipFill>
        <p:spPr bwMode="auto">
          <a:xfrm>
            <a:off x="3568889" y="2680850"/>
            <a:ext cx="1195662" cy="914400"/>
          </a:xfrm>
          <a:prstGeom prst="rect">
            <a:avLst/>
          </a:prstGeom>
          <a:noFill/>
        </p:spPr>
      </p:pic>
      <p:pic>
        <p:nvPicPr>
          <p:cNvPr id="33" name="Picture 8" descr="C:\Users\fenyo\Google Drive\NYU\Teaching\2014 Fall Biostatistics and Bioinformatics\-- 25. Bioimage Informatics\examples\mita\IgG 10-2_GFP.tif-rescaled60x.png"/>
          <p:cNvPicPr>
            <a:picLocks noChangeAspect="1" noChangeArrowheads="1"/>
          </p:cNvPicPr>
          <p:nvPr/>
        </p:nvPicPr>
        <p:blipFill>
          <a:blip r:embed="rId6" cstate="print"/>
          <a:srcRect/>
          <a:stretch>
            <a:fillRect/>
          </a:stretch>
        </p:blipFill>
        <p:spPr bwMode="auto">
          <a:xfrm>
            <a:off x="3584158" y="3595250"/>
            <a:ext cx="1195662" cy="914400"/>
          </a:xfrm>
          <a:prstGeom prst="rect">
            <a:avLst/>
          </a:prstGeom>
          <a:noFill/>
        </p:spPr>
      </p:pic>
      <p:pic>
        <p:nvPicPr>
          <p:cNvPr id="34" name="Picture 9" descr="C:\Users\fenyo\Google Drive\NYU\Teaching\2014 Fall Biostatistics and Bioinformatics\-- 25. Bioimage Informatics\examples\mita\IgG 25-2_GFP.tif-rescaled60x.png"/>
          <p:cNvPicPr>
            <a:picLocks noChangeAspect="1" noChangeArrowheads="1"/>
          </p:cNvPicPr>
          <p:nvPr/>
        </p:nvPicPr>
        <p:blipFill>
          <a:blip r:embed="rId7" cstate="print"/>
          <a:srcRect/>
          <a:stretch>
            <a:fillRect/>
          </a:stretch>
        </p:blipFill>
        <p:spPr bwMode="auto">
          <a:xfrm>
            <a:off x="4741013" y="3595250"/>
            <a:ext cx="1195662" cy="914400"/>
          </a:xfrm>
          <a:prstGeom prst="rect">
            <a:avLst/>
          </a:prstGeom>
          <a:noFill/>
        </p:spPr>
      </p:pic>
      <p:pic>
        <p:nvPicPr>
          <p:cNvPr id="35" name="Picture 4" descr="C:\Users\fenyo\Google Drive\NYU\Teaching\2014 Fall Biostatistics and Bioinformatics\-- 25. Bioimage Informatics\examples\mita\FLAG 25-2_GFP.tif-rescaled60x.png"/>
          <p:cNvPicPr>
            <a:picLocks noChangeAspect="1" noChangeArrowheads="1"/>
          </p:cNvPicPr>
          <p:nvPr/>
        </p:nvPicPr>
        <p:blipFill>
          <a:blip r:embed="rId8" cstate="print"/>
          <a:srcRect/>
          <a:stretch>
            <a:fillRect/>
          </a:stretch>
        </p:blipFill>
        <p:spPr bwMode="auto">
          <a:xfrm>
            <a:off x="4741013" y="2680850"/>
            <a:ext cx="1195662" cy="914400"/>
          </a:xfrm>
          <a:prstGeom prst="rect">
            <a:avLst/>
          </a:prstGeom>
          <a:noFill/>
        </p:spPr>
      </p:pic>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9" cstate="print"/>
          <a:srcRect/>
          <a:stretch>
            <a:fillRect/>
          </a:stretch>
        </p:blipFill>
        <p:spPr bwMode="auto">
          <a:xfrm>
            <a:off x="5946358" y="2680850"/>
            <a:ext cx="1195662" cy="914400"/>
          </a:xfrm>
          <a:prstGeom prst="rect">
            <a:avLst/>
          </a:prstGeom>
          <a:noFill/>
        </p:spPr>
      </p:pic>
      <p:pic>
        <p:nvPicPr>
          <p:cNvPr id="37" name="Picture 10" descr="C:\Users\fenyo\Google Drive\NYU\Teaching\2014 Fall Biostatistics and Bioinformatics\-- 25. Bioimage Informatics\examples\mita\IgG 50-2_GFP.tif-rescaled60x.png"/>
          <p:cNvPicPr>
            <a:picLocks noChangeAspect="1" noChangeArrowheads="1"/>
          </p:cNvPicPr>
          <p:nvPr/>
        </p:nvPicPr>
        <p:blipFill>
          <a:blip r:embed="rId10" cstate="print"/>
          <a:srcRect/>
          <a:stretch>
            <a:fillRect/>
          </a:stretch>
        </p:blipFill>
        <p:spPr bwMode="auto">
          <a:xfrm>
            <a:off x="5946358" y="3595250"/>
            <a:ext cx="1195662" cy="914400"/>
          </a:xfrm>
          <a:prstGeom prst="rect">
            <a:avLst/>
          </a:prstGeom>
          <a:noFill/>
        </p:spPr>
      </p:pic>
      <p:sp>
        <p:nvSpPr>
          <p:cNvPr id="26" name="Line 88"/>
          <p:cNvSpPr>
            <a:spLocks noChangeShapeType="1"/>
          </p:cNvSpPr>
          <p:nvPr/>
        </p:nvSpPr>
        <p:spPr bwMode="auto">
          <a:xfrm>
            <a:off x="2545772" y="3124200"/>
            <a:ext cx="4572000" cy="0"/>
          </a:xfrm>
          <a:prstGeom prst="line">
            <a:avLst/>
          </a:prstGeom>
          <a:noFill/>
          <a:ln w="57150">
            <a:solidFill>
              <a:srgbClr val="CC3300"/>
            </a:solidFill>
            <a:round/>
            <a:headEnd/>
            <a:tailEnd/>
          </a:ln>
        </p:spPr>
        <p:txBody>
          <a:bodyPr/>
          <a:lstStyle/>
          <a:p>
            <a:endParaRPr lang="en-US"/>
          </a:p>
        </p:txBody>
      </p:sp>
      <p:sp>
        <p:nvSpPr>
          <p:cNvPr id="27" name="Line 88"/>
          <p:cNvSpPr>
            <a:spLocks noChangeShapeType="1"/>
          </p:cNvSpPr>
          <p:nvPr/>
        </p:nvSpPr>
        <p:spPr bwMode="auto">
          <a:xfrm>
            <a:off x="2545772" y="3962400"/>
            <a:ext cx="4572000" cy="0"/>
          </a:xfrm>
          <a:prstGeom prst="line">
            <a:avLst/>
          </a:prstGeom>
          <a:noFill/>
          <a:ln w="57150">
            <a:solidFill>
              <a:srgbClr val="CC3300"/>
            </a:solidFill>
            <a:round/>
            <a:headEnd/>
            <a:tailEnd/>
          </a:ln>
        </p:spPr>
        <p:txBody>
          <a:bodyPr/>
          <a:lstStyle/>
          <a:p>
            <a:endParaRPr lang="en-US"/>
          </a:p>
        </p:txBody>
      </p:sp>
      <p:pic>
        <p:nvPicPr>
          <p:cNvPr id="5127" name="Picture 7" descr="C:\Users\fenyo\Google Drive\NYU\Teaching\2014 Fall Biostatistics and Bioinformatics\-- 25. Bioimage Informatics\examples\mita\IgG 50-2_GFP.tif_3c.png"/>
          <p:cNvPicPr>
            <a:picLocks noChangeAspect="1" noChangeArrowheads="1"/>
          </p:cNvPicPr>
          <p:nvPr/>
        </p:nvPicPr>
        <p:blipFill>
          <a:blip r:embed="rId11" cstate="print"/>
          <a:srcRect/>
          <a:stretch>
            <a:fillRect/>
          </a:stretch>
        </p:blipFill>
        <p:spPr bwMode="auto">
          <a:xfrm>
            <a:off x="6553200" y="4419600"/>
            <a:ext cx="2288874" cy="2286000"/>
          </a:xfrm>
          <a:prstGeom prst="rect">
            <a:avLst/>
          </a:prstGeom>
          <a:noFill/>
        </p:spPr>
      </p:pic>
      <p:pic>
        <p:nvPicPr>
          <p:cNvPr id="5130" name="Picture 10" descr="C:\Users\fenyo\Google Drive\NYU\Teaching\2014 Fall Biostatistics and Bioinformatics\-- 25. Bioimage Informatics\examples\mita\IgG 25-2_GFP.tif_3c.png"/>
          <p:cNvPicPr>
            <a:picLocks noChangeAspect="1" noChangeArrowheads="1"/>
          </p:cNvPicPr>
          <p:nvPr/>
        </p:nvPicPr>
        <p:blipFill>
          <a:blip r:embed="rId12" cstate="print"/>
          <a:srcRect/>
          <a:stretch>
            <a:fillRect/>
          </a:stretch>
        </p:blipFill>
        <p:spPr bwMode="auto">
          <a:xfrm>
            <a:off x="4569126" y="4419600"/>
            <a:ext cx="2288874" cy="2286000"/>
          </a:xfrm>
          <a:prstGeom prst="rect">
            <a:avLst/>
          </a:prstGeom>
          <a:noFill/>
        </p:spPr>
      </p:pic>
      <p:pic>
        <p:nvPicPr>
          <p:cNvPr id="5129" name="Picture 9" descr="C:\Users\fenyo\Google Drive\NYU\Teaching\2014 Fall Biostatistics and Bioinformatics\-- 25. Bioimage Informatics\examples\mita\IgG 10-2_GFP.tif_3c.png"/>
          <p:cNvPicPr>
            <a:picLocks noChangeAspect="1" noChangeArrowheads="1"/>
          </p:cNvPicPr>
          <p:nvPr/>
        </p:nvPicPr>
        <p:blipFill>
          <a:blip r:embed="rId13" cstate="print"/>
          <a:srcRect/>
          <a:stretch>
            <a:fillRect/>
          </a:stretch>
        </p:blipFill>
        <p:spPr bwMode="auto">
          <a:xfrm>
            <a:off x="2590800" y="4419600"/>
            <a:ext cx="2288874" cy="2286000"/>
          </a:xfrm>
          <a:prstGeom prst="rect">
            <a:avLst/>
          </a:prstGeom>
          <a:noFill/>
        </p:spPr>
      </p:pic>
      <p:pic>
        <p:nvPicPr>
          <p:cNvPr id="5128" name="Picture 8" descr="C:\Users\fenyo\Google Drive\NYU\Teaching\2014 Fall Biostatistics and Bioinformatics\-- 25. Bioimage Informatics\examples\mita\IgG 5-2_GFP.tif_3c.png"/>
          <p:cNvPicPr>
            <a:picLocks noChangeAspect="1" noChangeArrowheads="1"/>
          </p:cNvPicPr>
          <p:nvPr/>
        </p:nvPicPr>
        <p:blipFill>
          <a:blip r:embed="rId14" cstate="print"/>
          <a:srcRect/>
          <a:stretch>
            <a:fillRect/>
          </a:stretch>
        </p:blipFill>
        <p:spPr bwMode="auto">
          <a:xfrm>
            <a:off x="606726" y="4419600"/>
            <a:ext cx="2288874" cy="2286000"/>
          </a:xfrm>
          <a:prstGeom prst="rect">
            <a:avLst/>
          </a:prstGeom>
          <a:noFill/>
        </p:spPr>
      </p:pic>
      <p:pic>
        <p:nvPicPr>
          <p:cNvPr id="5122" name="Picture 2" descr="C:\Users\fenyo\Google Drive\NYU\Teaching\2014 Fall Biostatistics and Bioinformatics\-- 25. Bioimage Informatics\examples\mita\FLAG 50-2_GFP.tif_3e.png"/>
          <p:cNvPicPr>
            <a:picLocks noChangeAspect="1" noChangeArrowheads="1"/>
          </p:cNvPicPr>
          <p:nvPr/>
        </p:nvPicPr>
        <p:blipFill>
          <a:blip r:embed="rId15" cstate="print"/>
          <a:srcRect/>
          <a:stretch>
            <a:fillRect/>
          </a:stretch>
        </p:blipFill>
        <p:spPr bwMode="auto">
          <a:xfrm>
            <a:off x="6556075" y="457200"/>
            <a:ext cx="2288875" cy="2286000"/>
          </a:xfrm>
          <a:prstGeom prst="rect">
            <a:avLst/>
          </a:prstGeom>
          <a:noFill/>
        </p:spPr>
      </p:pic>
      <p:pic>
        <p:nvPicPr>
          <p:cNvPr id="5125" name="Picture 5" descr="C:\Users\fenyo\Google Drive\NYU\Teaching\2014 Fall Biostatistics and Bioinformatics\-- 25. Bioimage Informatics\examples\mita\FLAG 25-2_GFP.tif_3e.png"/>
          <p:cNvPicPr>
            <a:picLocks noChangeAspect="1" noChangeArrowheads="1"/>
          </p:cNvPicPr>
          <p:nvPr/>
        </p:nvPicPr>
        <p:blipFill>
          <a:blip r:embed="rId16" cstate="print"/>
          <a:srcRect/>
          <a:stretch>
            <a:fillRect/>
          </a:stretch>
        </p:blipFill>
        <p:spPr bwMode="auto">
          <a:xfrm>
            <a:off x="4572000" y="457200"/>
            <a:ext cx="2288875" cy="2286000"/>
          </a:xfrm>
          <a:prstGeom prst="rect">
            <a:avLst/>
          </a:prstGeom>
          <a:noFill/>
        </p:spPr>
      </p:pic>
      <p:pic>
        <p:nvPicPr>
          <p:cNvPr id="5126" name="Picture 6" descr="C:\Users\fenyo\Google Drive\NYU\Teaching\2014 Fall Biostatistics and Bioinformatics\-- 25. Bioimage Informatics\examples\mita\FLAG 10-2_GFP.tif_3e.png"/>
          <p:cNvPicPr>
            <a:picLocks noChangeAspect="1" noChangeArrowheads="1"/>
          </p:cNvPicPr>
          <p:nvPr/>
        </p:nvPicPr>
        <p:blipFill>
          <a:blip r:embed="rId17" cstate="print"/>
          <a:srcRect/>
          <a:stretch>
            <a:fillRect/>
          </a:stretch>
        </p:blipFill>
        <p:spPr bwMode="auto">
          <a:xfrm>
            <a:off x="2590800" y="457200"/>
            <a:ext cx="2288875" cy="2286000"/>
          </a:xfrm>
          <a:prstGeom prst="rect">
            <a:avLst/>
          </a:prstGeom>
          <a:noFill/>
        </p:spPr>
      </p:pic>
      <p:pic>
        <p:nvPicPr>
          <p:cNvPr id="5123" name="Picture 3" descr="C:\Users\fenyo\Google Drive\NYU\Teaching\2014 Fall Biostatistics and Bioinformatics\-- 25. Bioimage Informatics\examples\mita\FLAG 5-2_GFP.tif_3e.png"/>
          <p:cNvPicPr>
            <a:picLocks noChangeAspect="1" noChangeArrowheads="1"/>
          </p:cNvPicPr>
          <p:nvPr/>
        </p:nvPicPr>
        <p:blipFill>
          <a:blip r:embed="rId18" cstate="print"/>
          <a:srcRect/>
          <a:stretch>
            <a:fillRect/>
          </a:stretch>
        </p:blipFill>
        <p:spPr bwMode="auto">
          <a:xfrm>
            <a:off x="609600" y="457200"/>
            <a:ext cx="2288875" cy="2286000"/>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Smoothed Slice</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sp>
        <p:nvSpPr>
          <p:cNvPr id="39" name="TextBox 38"/>
          <p:cNvSpPr txBox="1"/>
          <p:nvPr/>
        </p:nvSpPr>
        <p:spPr>
          <a:xfrm rot="-5400000">
            <a:off x="-464597" y="1385644"/>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25" name="Rectangle 2"/>
          <p:cNvSpPr>
            <a:spLocks noChangeArrowheads="1"/>
          </p:cNvSpPr>
          <p:nvPr/>
        </p:nvSpPr>
        <p:spPr bwMode="auto">
          <a:xfrm>
            <a:off x="841075" y="2639290"/>
            <a:ext cx="8153400" cy="45719"/>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8" name="TextBox 37"/>
          <p:cNvSpPr txBox="1"/>
          <p:nvPr/>
        </p:nvSpPr>
        <p:spPr>
          <a:xfrm>
            <a:off x="1143005" y="2653145"/>
            <a:ext cx="1196161" cy="400110"/>
          </a:xfrm>
          <a:prstGeom prst="rect">
            <a:avLst/>
          </a:prstGeom>
          <a:solidFill>
            <a:schemeClr val="bg1"/>
          </a:solidFill>
        </p:spPr>
        <p:txBody>
          <a:bodyPr wrap="none" rtlCol="0">
            <a:spAutoFit/>
          </a:bodyPr>
          <a:lstStyle/>
          <a:p>
            <a:r>
              <a:rPr lang="en-US" sz="2000" b="1" dirty="0">
                <a:latin typeface="Comic Sans MS" pitchFamily="66" charset="0"/>
              </a:rPr>
              <a:t>Location</a:t>
            </a:r>
          </a:p>
        </p:txBody>
      </p:sp>
      <p:sp>
        <p:nvSpPr>
          <p:cNvPr id="44" name="Rectangle 2"/>
          <p:cNvSpPr>
            <a:spLocks noChangeArrowheads="1"/>
          </p:cNvSpPr>
          <p:nvPr/>
        </p:nvSpPr>
        <p:spPr bwMode="auto">
          <a:xfrm>
            <a:off x="838200" y="6580910"/>
            <a:ext cx="8153400" cy="18011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1" name="TextBox 40"/>
          <p:cNvSpPr txBox="1"/>
          <p:nvPr/>
        </p:nvSpPr>
        <p:spPr>
          <a:xfrm rot="-5400000">
            <a:off x="-485377" y="5204244"/>
            <a:ext cx="1997663" cy="400110"/>
          </a:xfrm>
          <a:prstGeom prst="rect">
            <a:avLst/>
          </a:prstGeom>
          <a:solidFill>
            <a:schemeClr val="bg1"/>
          </a:solidFill>
        </p:spPr>
        <p:txBody>
          <a:bodyPr wrap="none" rtlCol="0">
            <a:spAutoFit/>
          </a:bodyPr>
          <a:lstStyle/>
          <a:p>
            <a:r>
              <a:rPr lang="en-US" sz="2000" b="1" dirty="0">
                <a:latin typeface="Comic Sans MS" pitchFamily="66" charset="0"/>
              </a:rPr>
              <a:t>Pixel Intensity</a:t>
            </a:r>
          </a:p>
        </p:txBody>
      </p:sp>
      <p:sp>
        <p:nvSpPr>
          <p:cNvPr id="40" name="TextBox 39"/>
          <p:cNvSpPr txBox="1"/>
          <p:nvPr/>
        </p:nvSpPr>
        <p:spPr>
          <a:xfrm>
            <a:off x="1318439" y="6528461"/>
            <a:ext cx="1196161" cy="400110"/>
          </a:xfrm>
          <a:prstGeom prst="rect">
            <a:avLst/>
          </a:prstGeom>
          <a:noFill/>
        </p:spPr>
        <p:txBody>
          <a:bodyPr wrap="none" rtlCol="0">
            <a:spAutoFit/>
          </a:bodyPr>
          <a:lstStyle/>
          <a:p>
            <a:r>
              <a:rPr lang="en-US" sz="2000" b="1" dirty="0">
                <a:latin typeface="Comic Sans MS" pitchFamily="66" charset="0"/>
              </a:rPr>
              <a:t>Location</a:t>
            </a:r>
          </a:p>
        </p:txBody>
      </p:sp>
      <p:sp>
        <p:nvSpPr>
          <p:cNvPr id="28" name="Line 88"/>
          <p:cNvSpPr>
            <a:spLocks noChangeShapeType="1"/>
          </p:cNvSpPr>
          <p:nvPr/>
        </p:nvSpPr>
        <p:spPr bwMode="auto">
          <a:xfrm>
            <a:off x="7079670" y="31242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29" name="Line 88"/>
          <p:cNvSpPr>
            <a:spLocks noChangeShapeType="1"/>
          </p:cNvSpPr>
          <p:nvPr/>
        </p:nvSpPr>
        <p:spPr bwMode="auto">
          <a:xfrm>
            <a:off x="1981200" y="3124200"/>
            <a:ext cx="609600" cy="0"/>
          </a:xfrm>
          <a:prstGeom prst="line">
            <a:avLst/>
          </a:prstGeom>
          <a:noFill/>
          <a:ln w="57150">
            <a:solidFill>
              <a:srgbClr val="CC3300"/>
            </a:solidFill>
            <a:round/>
            <a:headEnd type="none" w="med" len="med"/>
            <a:tailEnd type="arrow" w="med" len="med"/>
          </a:ln>
        </p:spPr>
        <p:txBody>
          <a:bodyPr/>
          <a:lstStyle/>
          <a:p>
            <a:endParaRPr lang="en-US"/>
          </a:p>
        </p:txBody>
      </p:sp>
      <p:sp>
        <p:nvSpPr>
          <p:cNvPr id="42" name="Line 88"/>
          <p:cNvSpPr>
            <a:spLocks noChangeShapeType="1"/>
          </p:cNvSpPr>
          <p:nvPr/>
        </p:nvSpPr>
        <p:spPr bwMode="auto">
          <a:xfrm>
            <a:off x="7079670" y="39624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3" name="Line 88"/>
          <p:cNvSpPr>
            <a:spLocks noChangeShapeType="1"/>
          </p:cNvSpPr>
          <p:nvPr/>
        </p:nvSpPr>
        <p:spPr bwMode="auto">
          <a:xfrm>
            <a:off x="1981200" y="3962400"/>
            <a:ext cx="609600" cy="0"/>
          </a:xfrm>
          <a:prstGeom prst="line">
            <a:avLst/>
          </a:prstGeom>
          <a:noFill/>
          <a:ln w="57150">
            <a:solidFill>
              <a:srgbClr val="CC3300"/>
            </a:solidFill>
            <a:round/>
            <a:headEnd type="none" w="med" len="med"/>
            <a:tailEnd type="arrow"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Smoothing</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194562" name="Picture 2" descr="C:\Users\fenyo\Google Drive\NYU\Teaching\2014  Spring BMI Methods - Signal Processing\figs\gaussian_noise_smooth_flat_91.png"/>
          <p:cNvPicPr>
            <a:picLocks noChangeAspect="1" noChangeArrowheads="1"/>
          </p:cNvPicPr>
          <p:nvPr/>
        </p:nvPicPr>
        <p:blipFill>
          <a:blip r:embed="rId3" cstate="print"/>
          <a:srcRect/>
          <a:stretch>
            <a:fillRect/>
          </a:stretch>
        </p:blipFill>
        <p:spPr bwMode="auto">
          <a:xfrm>
            <a:off x="7239000" y="2743200"/>
            <a:ext cx="1828800" cy="1748161"/>
          </a:xfrm>
          <a:prstGeom prst="rect">
            <a:avLst/>
          </a:prstGeom>
          <a:noFill/>
        </p:spPr>
      </p:pic>
      <p:pic>
        <p:nvPicPr>
          <p:cNvPr id="194563" name="Picture 3" descr="C:\Users\fenyo\Google Drive\NYU\Teaching\2014  Spring BMI Methods - Signal Processing\figs\gaussian_noise_smooth_flat_3.png"/>
          <p:cNvPicPr>
            <a:picLocks noChangeAspect="1" noChangeArrowheads="1"/>
          </p:cNvPicPr>
          <p:nvPr/>
        </p:nvPicPr>
        <p:blipFill>
          <a:blip r:embed="rId4" cstate="print"/>
          <a:srcRect/>
          <a:stretch>
            <a:fillRect/>
          </a:stretch>
        </p:blipFill>
        <p:spPr bwMode="auto">
          <a:xfrm>
            <a:off x="3581400" y="2743200"/>
            <a:ext cx="1828800" cy="1748161"/>
          </a:xfrm>
          <a:prstGeom prst="rect">
            <a:avLst/>
          </a:prstGeom>
          <a:noFill/>
        </p:spPr>
      </p:pic>
      <p:pic>
        <p:nvPicPr>
          <p:cNvPr id="194564" name="Picture 4" descr="C:\Users\fenyo\Google Drive\NYU\Teaching\2014  Spring BMI Methods - Signal Processing\figs\gaussian_noise_smooth_flat_11.png"/>
          <p:cNvPicPr>
            <a:picLocks noChangeAspect="1" noChangeArrowheads="1"/>
          </p:cNvPicPr>
          <p:nvPr/>
        </p:nvPicPr>
        <p:blipFill>
          <a:blip r:embed="rId5" cstate="print"/>
          <a:srcRect/>
          <a:stretch>
            <a:fillRect/>
          </a:stretch>
        </p:blipFill>
        <p:spPr bwMode="auto">
          <a:xfrm>
            <a:off x="5410200" y="2743200"/>
            <a:ext cx="1828800" cy="1748161"/>
          </a:xfrm>
          <a:prstGeom prst="rect">
            <a:avLst/>
          </a:prstGeom>
          <a:noFill/>
        </p:spPr>
      </p:pic>
      <p:pic>
        <p:nvPicPr>
          <p:cNvPr id="8" name="Picture 6" descr="C:\Users\fenyo\Google Drive\NYU\Teaching\2014  Spring BMI Methods - Signal Processing\figs\gaussian_noise.png"/>
          <p:cNvPicPr>
            <a:picLocks noChangeAspect="1" noChangeArrowheads="1"/>
          </p:cNvPicPr>
          <p:nvPr/>
        </p:nvPicPr>
        <p:blipFill>
          <a:blip r:embed="rId6" cstate="print"/>
          <a:srcRect/>
          <a:stretch>
            <a:fillRect/>
          </a:stretch>
        </p:blipFill>
        <p:spPr bwMode="auto">
          <a:xfrm>
            <a:off x="609600" y="959159"/>
            <a:ext cx="2743200" cy="2622241"/>
          </a:xfrm>
          <a:prstGeom prst="rect">
            <a:avLst/>
          </a:prstGeom>
          <a:noFill/>
        </p:spPr>
      </p:pic>
      <p:sp>
        <p:nvSpPr>
          <p:cNvPr id="9" name="TextBox 8"/>
          <p:cNvSpPr txBox="1"/>
          <p:nvPr/>
        </p:nvSpPr>
        <p:spPr>
          <a:xfrm>
            <a:off x="4275645" y="1944469"/>
            <a:ext cx="4182555" cy="646331"/>
          </a:xfrm>
          <a:prstGeom prst="rect">
            <a:avLst/>
          </a:prstGeom>
          <a:noFill/>
        </p:spPr>
        <p:txBody>
          <a:bodyPr wrap="none" rtlCol="0">
            <a:spAutoFit/>
          </a:bodyPr>
          <a:lstStyle/>
          <a:p>
            <a:r>
              <a:rPr lang="en-US" dirty="0">
                <a:latin typeface="Courier New" pitchFamily="49" charset="0"/>
                <a:cs typeface="Courier New" pitchFamily="49" charset="0"/>
              </a:rPr>
              <a:t>w=ones(2*width+1,'d')</a:t>
            </a:r>
          </a:p>
          <a:p>
            <a:r>
              <a:rPr lang="en-US" dirty="0">
                <a:latin typeface="Courier New" pitchFamily="49" charset="0"/>
                <a:cs typeface="Courier New" pitchFamily="49" charset="0"/>
              </a:rPr>
              <a:t>convolve(w/w.sum(),</a:t>
            </a:r>
            <a:r>
              <a:rPr lang="en-US" dirty="0" err="1">
                <a:latin typeface="Courier New" pitchFamily="49" charset="0"/>
                <a:cs typeface="Courier New" pitchFamily="49" charset="0"/>
              </a:rPr>
              <a:t>y,'valid</a:t>
            </a:r>
            <a:r>
              <a:rPr lang="en-US" dirty="0">
                <a:latin typeface="Courier New" pitchFamily="49" charset="0"/>
                <a:cs typeface="Courier New" pitchFamily="49" charset="0"/>
              </a:rPr>
              <a:t>‘)</a:t>
            </a:r>
          </a:p>
        </p:txBody>
      </p:sp>
      <p:pic>
        <p:nvPicPr>
          <p:cNvPr id="226310" name="Picture 6" descr="C:\Users\fenyo\Desktop\gaussian_noise_smooth_flat_91_fft.png"/>
          <p:cNvPicPr>
            <a:picLocks noChangeAspect="1" noChangeArrowheads="1"/>
          </p:cNvPicPr>
          <p:nvPr/>
        </p:nvPicPr>
        <p:blipFill>
          <a:blip r:embed="rId7" cstate="print"/>
          <a:srcRect/>
          <a:stretch>
            <a:fillRect/>
          </a:stretch>
        </p:blipFill>
        <p:spPr bwMode="auto">
          <a:xfrm>
            <a:off x="7239000" y="4648200"/>
            <a:ext cx="1828800" cy="1805977"/>
          </a:xfrm>
          <a:prstGeom prst="rect">
            <a:avLst/>
          </a:prstGeom>
          <a:noFill/>
        </p:spPr>
      </p:pic>
      <p:pic>
        <p:nvPicPr>
          <p:cNvPr id="226311" name="Picture 7" descr="C:\Users\fenyo\Desktop\gaussian_noise_smooth_flat_3_fft.png"/>
          <p:cNvPicPr>
            <a:picLocks noChangeAspect="1" noChangeArrowheads="1"/>
          </p:cNvPicPr>
          <p:nvPr/>
        </p:nvPicPr>
        <p:blipFill>
          <a:blip r:embed="rId8" cstate="print"/>
          <a:srcRect/>
          <a:stretch>
            <a:fillRect/>
          </a:stretch>
        </p:blipFill>
        <p:spPr bwMode="auto">
          <a:xfrm>
            <a:off x="3581400" y="4648200"/>
            <a:ext cx="1828800" cy="1805977"/>
          </a:xfrm>
          <a:prstGeom prst="rect">
            <a:avLst/>
          </a:prstGeom>
          <a:noFill/>
        </p:spPr>
      </p:pic>
      <p:pic>
        <p:nvPicPr>
          <p:cNvPr id="226312" name="Picture 8" descr="C:\Users\fenyo\Desktop\gaussian_noise_smooth_flat_31_fft.png"/>
          <p:cNvPicPr>
            <a:picLocks noChangeAspect="1" noChangeArrowheads="1"/>
          </p:cNvPicPr>
          <p:nvPr/>
        </p:nvPicPr>
        <p:blipFill>
          <a:blip r:embed="rId9" cstate="print"/>
          <a:srcRect/>
          <a:stretch>
            <a:fillRect/>
          </a:stretch>
        </p:blipFill>
        <p:spPr bwMode="auto">
          <a:xfrm>
            <a:off x="5410200" y="4648200"/>
            <a:ext cx="1828800" cy="1805977"/>
          </a:xfrm>
          <a:prstGeom prst="rect">
            <a:avLst/>
          </a:prstGeom>
          <a:noFill/>
        </p:spPr>
      </p:pic>
      <p:grpSp>
        <p:nvGrpSpPr>
          <p:cNvPr id="2" name="Group 16"/>
          <p:cNvGrpSpPr/>
          <p:nvPr/>
        </p:nvGrpSpPr>
        <p:grpSpPr>
          <a:xfrm>
            <a:off x="4885245" y="1258669"/>
            <a:ext cx="2209800" cy="533400"/>
            <a:chOff x="1600200" y="1447800"/>
            <a:chExt cx="5562600" cy="609600"/>
          </a:xfrm>
        </p:grpSpPr>
        <p:cxnSp>
          <p:nvCxnSpPr>
            <p:cNvPr id="12" name="Straight Connector 11"/>
            <p:cNvCxnSpPr/>
            <p:nvPr/>
          </p:nvCxnSpPr>
          <p:spPr>
            <a:xfrm>
              <a:off x="1600200" y="20574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53000" y="20574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0" y="1447800"/>
              <a:ext cx="1143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144780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3000" y="1447800"/>
              <a:ext cx="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87"/>
          <p:cNvSpPr>
            <a:spLocks noChangeArrowheads="1"/>
          </p:cNvSpPr>
          <p:nvPr/>
        </p:nvSpPr>
        <p:spPr bwMode="auto">
          <a:xfrm>
            <a:off x="4038600" y="63246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
        <p:nvSpPr>
          <p:cNvPr id="19" name="Rectangle 87"/>
          <p:cNvSpPr>
            <a:spLocks noChangeArrowheads="1"/>
          </p:cNvSpPr>
          <p:nvPr/>
        </p:nvSpPr>
        <p:spPr bwMode="auto">
          <a:xfrm>
            <a:off x="5867400" y="63246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
        <p:nvSpPr>
          <p:cNvPr id="20" name="Rectangle 87"/>
          <p:cNvSpPr>
            <a:spLocks noChangeArrowheads="1"/>
          </p:cNvSpPr>
          <p:nvPr/>
        </p:nvSpPr>
        <p:spPr bwMode="auto">
          <a:xfrm>
            <a:off x="7696200" y="6324600"/>
            <a:ext cx="990600" cy="304800"/>
          </a:xfrm>
          <a:prstGeom prst="rect">
            <a:avLst/>
          </a:prstGeom>
          <a:noFill/>
          <a:ln w="9525">
            <a:noFill/>
            <a:miter lim="800000"/>
            <a:headEnd/>
            <a:tailEnd/>
          </a:ln>
        </p:spPr>
        <p:txBody>
          <a:bodyPr anchor="ctr"/>
          <a:lstStyle/>
          <a:p>
            <a:pPr algn="ctr"/>
            <a:r>
              <a:rPr lang="sv-SE" sz="1000" b="1" dirty="0">
                <a:latin typeface="Comic Sans MS" pitchFamily="66" charset="0"/>
              </a:rPr>
              <a:t>Frequency</a:t>
            </a:r>
          </a:p>
        </p:txBody>
      </p:sp>
      <p:sp>
        <p:nvSpPr>
          <p:cNvPr id="21" name="Rectangle 87"/>
          <p:cNvSpPr>
            <a:spLocks noChangeArrowheads="1"/>
          </p:cNvSpPr>
          <p:nvPr/>
        </p:nvSpPr>
        <p:spPr bwMode="auto">
          <a:xfrm rot="-5400000">
            <a:off x="114300" y="18669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Intensity</a:t>
            </a:r>
          </a:p>
        </p:txBody>
      </p:sp>
    </p:spTree>
    <p:extLst>
      <p:ext uri="{BB962C8B-B14F-4D97-AF65-F5344CB8AC3E}">
        <p14:creationId xmlns:p14="http://schemas.microsoft.com/office/powerpoint/2010/main" val="39195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Background Subtracted Slice</a:t>
            </a:r>
            <a:endParaRPr lang="sv-SE" sz="2800" b="1" dirty="0">
              <a:latin typeface="Comic Sans MS" pitchFamily="66" charset="0"/>
            </a:endParaRPr>
          </a:p>
        </p:txBody>
      </p:sp>
      <p:sp>
        <p:nvSpPr>
          <p:cNvPr id="3098" name="Line 88"/>
          <p:cNvSpPr>
            <a:spLocks noChangeShapeType="1"/>
          </p:cNvSpPr>
          <p:nvPr/>
        </p:nvSpPr>
        <p:spPr bwMode="auto">
          <a:xfrm>
            <a:off x="809076" y="457200"/>
            <a:ext cx="7924800" cy="0"/>
          </a:xfrm>
          <a:prstGeom prst="line">
            <a:avLst/>
          </a:prstGeom>
          <a:noFill/>
          <a:ln w="31750">
            <a:solidFill>
              <a:srgbClr val="CC3300"/>
            </a:solidFill>
            <a:round/>
            <a:headEnd/>
            <a:tailEnd/>
          </a:ln>
        </p:spPr>
        <p:txBody>
          <a:bodyPr/>
          <a:lstStyle/>
          <a:p>
            <a:endParaRPr lang="en-US"/>
          </a:p>
        </p:txBody>
      </p:sp>
      <p:pic>
        <p:nvPicPr>
          <p:cNvPr id="30" name="Picture 11" descr="C:\Users\fenyo\Google Drive\NYU\Teaching\2014 Fall Biostatistics and Bioinformatics\-- 25. Bioimage Informatics\examples\mita\IgG 5-2_GFP.tif-rescaled60x.png"/>
          <p:cNvPicPr>
            <a:picLocks noChangeAspect="1" noChangeArrowheads="1"/>
          </p:cNvPicPr>
          <p:nvPr/>
        </p:nvPicPr>
        <p:blipFill>
          <a:blip r:embed="rId3" cstate="print"/>
          <a:srcRect/>
          <a:stretch>
            <a:fillRect/>
          </a:stretch>
        </p:blipFill>
        <p:spPr bwMode="auto">
          <a:xfrm>
            <a:off x="2478551" y="3595250"/>
            <a:ext cx="1195662" cy="914400"/>
          </a:xfrm>
          <a:prstGeom prst="rect">
            <a:avLst/>
          </a:prstGeom>
          <a:noFill/>
        </p:spPr>
      </p:pic>
      <p:pic>
        <p:nvPicPr>
          <p:cNvPr id="31" name="Picture 2" descr="C:\Users\fenyo\Google Drive\NYU\Teaching\2014 Fall Biostatistics and Bioinformatics\-- 25. Bioimage Informatics\examples\mita\FLAG 5-2_GFP.tif-rescaled60x.png"/>
          <p:cNvPicPr>
            <a:picLocks noChangeAspect="1" noChangeArrowheads="1"/>
          </p:cNvPicPr>
          <p:nvPr/>
        </p:nvPicPr>
        <p:blipFill>
          <a:blip r:embed="rId4" cstate="print"/>
          <a:srcRect/>
          <a:stretch>
            <a:fillRect/>
          </a:stretch>
        </p:blipFill>
        <p:spPr bwMode="auto">
          <a:xfrm>
            <a:off x="2455013" y="2680850"/>
            <a:ext cx="1195662" cy="914400"/>
          </a:xfrm>
          <a:prstGeom prst="rect">
            <a:avLst/>
          </a:prstGeom>
          <a:noFill/>
        </p:spPr>
      </p:pic>
      <p:pic>
        <p:nvPicPr>
          <p:cNvPr id="32" name="Picture 3" descr="C:\Users\fenyo\Google Drive\NYU\Teaching\2014 Fall Biostatistics and Bioinformatics\-- 25. Bioimage Informatics\examples\mita\FLAG 10-2_GFP.tif-rescaled60x.png"/>
          <p:cNvPicPr>
            <a:picLocks noChangeAspect="1" noChangeArrowheads="1"/>
          </p:cNvPicPr>
          <p:nvPr/>
        </p:nvPicPr>
        <p:blipFill>
          <a:blip r:embed="rId5" cstate="print"/>
          <a:srcRect/>
          <a:stretch>
            <a:fillRect/>
          </a:stretch>
        </p:blipFill>
        <p:spPr bwMode="auto">
          <a:xfrm>
            <a:off x="3568889" y="2680850"/>
            <a:ext cx="1195662" cy="914400"/>
          </a:xfrm>
          <a:prstGeom prst="rect">
            <a:avLst/>
          </a:prstGeom>
          <a:noFill/>
        </p:spPr>
      </p:pic>
      <p:pic>
        <p:nvPicPr>
          <p:cNvPr id="33" name="Picture 8" descr="C:\Users\fenyo\Google Drive\NYU\Teaching\2014 Fall Biostatistics and Bioinformatics\-- 25. Bioimage Informatics\examples\mita\IgG 10-2_GFP.tif-rescaled60x.png"/>
          <p:cNvPicPr>
            <a:picLocks noChangeAspect="1" noChangeArrowheads="1"/>
          </p:cNvPicPr>
          <p:nvPr/>
        </p:nvPicPr>
        <p:blipFill>
          <a:blip r:embed="rId6" cstate="print"/>
          <a:srcRect/>
          <a:stretch>
            <a:fillRect/>
          </a:stretch>
        </p:blipFill>
        <p:spPr bwMode="auto">
          <a:xfrm>
            <a:off x="3584158" y="3595250"/>
            <a:ext cx="1195662" cy="914400"/>
          </a:xfrm>
          <a:prstGeom prst="rect">
            <a:avLst/>
          </a:prstGeom>
          <a:noFill/>
        </p:spPr>
      </p:pic>
      <p:pic>
        <p:nvPicPr>
          <p:cNvPr id="34" name="Picture 9" descr="C:\Users\fenyo\Google Drive\NYU\Teaching\2014 Fall Biostatistics and Bioinformatics\-- 25. Bioimage Informatics\examples\mita\IgG 25-2_GFP.tif-rescaled60x.png"/>
          <p:cNvPicPr>
            <a:picLocks noChangeAspect="1" noChangeArrowheads="1"/>
          </p:cNvPicPr>
          <p:nvPr/>
        </p:nvPicPr>
        <p:blipFill>
          <a:blip r:embed="rId7" cstate="print"/>
          <a:srcRect/>
          <a:stretch>
            <a:fillRect/>
          </a:stretch>
        </p:blipFill>
        <p:spPr bwMode="auto">
          <a:xfrm>
            <a:off x="4741013" y="3595250"/>
            <a:ext cx="1195662" cy="914400"/>
          </a:xfrm>
          <a:prstGeom prst="rect">
            <a:avLst/>
          </a:prstGeom>
          <a:noFill/>
        </p:spPr>
      </p:pic>
      <p:pic>
        <p:nvPicPr>
          <p:cNvPr id="35" name="Picture 4" descr="C:\Users\fenyo\Google Drive\NYU\Teaching\2014 Fall Biostatistics and Bioinformatics\-- 25. Bioimage Informatics\examples\mita\FLAG 25-2_GFP.tif-rescaled60x.png"/>
          <p:cNvPicPr>
            <a:picLocks noChangeAspect="1" noChangeArrowheads="1"/>
          </p:cNvPicPr>
          <p:nvPr/>
        </p:nvPicPr>
        <p:blipFill>
          <a:blip r:embed="rId8" cstate="print"/>
          <a:srcRect/>
          <a:stretch>
            <a:fillRect/>
          </a:stretch>
        </p:blipFill>
        <p:spPr bwMode="auto">
          <a:xfrm>
            <a:off x="4741013" y="2680850"/>
            <a:ext cx="1195662" cy="914400"/>
          </a:xfrm>
          <a:prstGeom prst="rect">
            <a:avLst/>
          </a:prstGeom>
          <a:noFill/>
        </p:spPr>
      </p:pic>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9" cstate="print"/>
          <a:srcRect/>
          <a:stretch>
            <a:fillRect/>
          </a:stretch>
        </p:blipFill>
        <p:spPr bwMode="auto">
          <a:xfrm>
            <a:off x="5946358" y="2680850"/>
            <a:ext cx="1195662" cy="914400"/>
          </a:xfrm>
          <a:prstGeom prst="rect">
            <a:avLst/>
          </a:prstGeom>
          <a:noFill/>
        </p:spPr>
      </p:pic>
      <p:pic>
        <p:nvPicPr>
          <p:cNvPr id="37" name="Picture 10" descr="C:\Users\fenyo\Google Drive\NYU\Teaching\2014 Fall Biostatistics and Bioinformatics\-- 25. Bioimage Informatics\examples\mita\IgG 50-2_GFP.tif-rescaled60x.png"/>
          <p:cNvPicPr>
            <a:picLocks noChangeAspect="1" noChangeArrowheads="1"/>
          </p:cNvPicPr>
          <p:nvPr/>
        </p:nvPicPr>
        <p:blipFill>
          <a:blip r:embed="rId10" cstate="print"/>
          <a:srcRect/>
          <a:stretch>
            <a:fillRect/>
          </a:stretch>
        </p:blipFill>
        <p:spPr bwMode="auto">
          <a:xfrm>
            <a:off x="5932503" y="3595250"/>
            <a:ext cx="1195662" cy="914400"/>
          </a:xfrm>
          <a:prstGeom prst="rect">
            <a:avLst/>
          </a:prstGeom>
          <a:noFill/>
        </p:spPr>
      </p:pic>
      <p:pic>
        <p:nvPicPr>
          <p:cNvPr id="10242" name="Picture 2" descr="C:\Users\fenyo\Google Drive\NYU\Teaching\2014 Fall Biostatistics and Bioinformatics\-- 25. Bioimage Informatics\examples\mita\IgG 50-2_GFP.tif_4c.png"/>
          <p:cNvPicPr>
            <a:picLocks noChangeAspect="1" noChangeArrowheads="1"/>
          </p:cNvPicPr>
          <p:nvPr/>
        </p:nvPicPr>
        <p:blipFill>
          <a:blip r:embed="rId11" cstate="print"/>
          <a:srcRect/>
          <a:stretch>
            <a:fillRect/>
          </a:stretch>
        </p:blipFill>
        <p:spPr bwMode="auto">
          <a:xfrm>
            <a:off x="6705600" y="4423478"/>
            <a:ext cx="2286000" cy="2325664"/>
          </a:xfrm>
          <a:prstGeom prst="rect">
            <a:avLst/>
          </a:prstGeom>
          <a:noFill/>
        </p:spPr>
      </p:pic>
      <p:pic>
        <p:nvPicPr>
          <p:cNvPr id="10245" name="Picture 5" descr="C:\Users\fenyo\Google Drive\NYU\Teaching\2014 Fall Biostatistics and Bioinformatics\-- 25. Bioimage Informatics\examples\mita\IgG 25-2_GFP.tif_4c.png"/>
          <p:cNvPicPr>
            <a:picLocks noChangeAspect="1" noChangeArrowheads="1"/>
          </p:cNvPicPr>
          <p:nvPr/>
        </p:nvPicPr>
        <p:blipFill>
          <a:blip r:embed="rId12" cstate="print"/>
          <a:srcRect/>
          <a:stretch>
            <a:fillRect/>
          </a:stretch>
        </p:blipFill>
        <p:spPr bwMode="auto">
          <a:xfrm>
            <a:off x="4601028" y="4419600"/>
            <a:ext cx="2286000" cy="2325664"/>
          </a:xfrm>
          <a:prstGeom prst="rect">
            <a:avLst/>
          </a:prstGeom>
          <a:noFill/>
        </p:spPr>
      </p:pic>
      <p:pic>
        <p:nvPicPr>
          <p:cNvPr id="10244" name="Picture 4" descr="C:\Users\fenyo\Google Drive\NYU\Teaching\2014 Fall Biostatistics and Bioinformatics\-- 25. Bioimage Informatics\examples\mita\IgG 10-2_GFP.tif_4c.png"/>
          <p:cNvPicPr>
            <a:picLocks noChangeAspect="1" noChangeArrowheads="1"/>
          </p:cNvPicPr>
          <p:nvPr/>
        </p:nvPicPr>
        <p:blipFill>
          <a:blip r:embed="rId13" cstate="print"/>
          <a:srcRect/>
          <a:stretch>
            <a:fillRect/>
          </a:stretch>
        </p:blipFill>
        <p:spPr bwMode="auto">
          <a:xfrm>
            <a:off x="2481942" y="4419600"/>
            <a:ext cx="2286000" cy="2325664"/>
          </a:xfrm>
          <a:prstGeom prst="rect">
            <a:avLst/>
          </a:prstGeom>
          <a:noFill/>
        </p:spPr>
      </p:pic>
      <p:pic>
        <p:nvPicPr>
          <p:cNvPr id="10243" name="Picture 3" descr="C:\Users\fenyo\Google Drive\NYU\Teaching\2014 Fall Biostatistics and Bioinformatics\-- 25. Bioimage Informatics\examples\mita\IgG 5-2_GFP.tif_4c.png"/>
          <p:cNvPicPr>
            <a:picLocks noChangeAspect="1" noChangeArrowheads="1"/>
          </p:cNvPicPr>
          <p:nvPr/>
        </p:nvPicPr>
        <p:blipFill>
          <a:blip r:embed="rId14" cstate="print"/>
          <a:srcRect/>
          <a:stretch>
            <a:fillRect/>
          </a:stretch>
        </p:blipFill>
        <p:spPr bwMode="auto">
          <a:xfrm>
            <a:off x="362856" y="4430484"/>
            <a:ext cx="2286000" cy="2325664"/>
          </a:xfrm>
          <a:prstGeom prst="rect">
            <a:avLst/>
          </a:prstGeom>
          <a:noFill/>
        </p:spPr>
      </p:pic>
      <p:sp>
        <p:nvSpPr>
          <p:cNvPr id="41" name="TextBox 40"/>
          <p:cNvSpPr txBox="1"/>
          <p:nvPr/>
        </p:nvSpPr>
        <p:spPr>
          <a:xfrm rot="-5400000">
            <a:off x="-722576" y="5204244"/>
            <a:ext cx="1997663" cy="400110"/>
          </a:xfrm>
          <a:prstGeom prst="rect">
            <a:avLst/>
          </a:prstGeom>
          <a:noFill/>
        </p:spPr>
        <p:txBody>
          <a:bodyPr wrap="none" rtlCol="0">
            <a:spAutoFit/>
          </a:bodyPr>
          <a:lstStyle/>
          <a:p>
            <a:r>
              <a:rPr lang="en-US" sz="2000" b="1" dirty="0">
                <a:latin typeface="Comic Sans MS" pitchFamily="66" charset="0"/>
              </a:rPr>
              <a:t>Pixel Intensity</a:t>
            </a:r>
          </a:p>
        </p:txBody>
      </p:sp>
      <p:sp>
        <p:nvSpPr>
          <p:cNvPr id="40" name="TextBox 39"/>
          <p:cNvSpPr txBox="1"/>
          <p:nvPr/>
        </p:nvSpPr>
        <p:spPr>
          <a:xfrm>
            <a:off x="983672" y="6554875"/>
            <a:ext cx="1196161" cy="400110"/>
          </a:xfrm>
          <a:prstGeom prst="rect">
            <a:avLst/>
          </a:prstGeom>
          <a:noFill/>
        </p:spPr>
        <p:txBody>
          <a:bodyPr wrap="none" rtlCol="0">
            <a:spAutoFit/>
          </a:bodyPr>
          <a:lstStyle/>
          <a:p>
            <a:r>
              <a:rPr lang="en-US" sz="2000" b="1" dirty="0">
                <a:latin typeface="Comic Sans MS" pitchFamily="66" charset="0"/>
              </a:rPr>
              <a:t>Location</a:t>
            </a:r>
          </a:p>
        </p:txBody>
      </p:sp>
      <p:pic>
        <p:nvPicPr>
          <p:cNvPr id="10249" name="Picture 9" descr="C:\Users\fenyo\Google Drive\NYU\Teaching\2014 Fall Biostatistics and Bioinformatics\-- 25. Bioimage Informatics\examples\mita\FLAG 50-2_GFP.tif_4e.png"/>
          <p:cNvPicPr>
            <a:picLocks noChangeAspect="1" noChangeArrowheads="1"/>
          </p:cNvPicPr>
          <p:nvPr/>
        </p:nvPicPr>
        <p:blipFill>
          <a:blip r:embed="rId15" cstate="print"/>
          <a:srcRect/>
          <a:stretch>
            <a:fillRect/>
          </a:stretch>
        </p:blipFill>
        <p:spPr bwMode="auto">
          <a:xfrm>
            <a:off x="6705600" y="493736"/>
            <a:ext cx="2286000" cy="2325664"/>
          </a:xfrm>
          <a:prstGeom prst="rect">
            <a:avLst/>
          </a:prstGeom>
          <a:noFill/>
        </p:spPr>
      </p:pic>
      <p:pic>
        <p:nvPicPr>
          <p:cNvPr id="10248" name="Picture 8" descr="C:\Users\fenyo\Google Drive\NYU\Teaching\2014 Fall Biostatistics and Bioinformatics\-- 25. Bioimage Informatics\examples\mita\FLAG 25-2_GFP.tif_4e.png"/>
          <p:cNvPicPr>
            <a:picLocks noChangeAspect="1" noChangeArrowheads="1"/>
          </p:cNvPicPr>
          <p:nvPr/>
        </p:nvPicPr>
        <p:blipFill>
          <a:blip r:embed="rId16" cstate="print"/>
          <a:srcRect/>
          <a:stretch>
            <a:fillRect/>
          </a:stretch>
        </p:blipFill>
        <p:spPr bwMode="auto">
          <a:xfrm>
            <a:off x="4601028" y="493736"/>
            <a:ext cx="2286000" cy="2325664"/>
          </a:xfrm>
          <a:prstGeom prst="rect">
            <a:avLst/>
          </a:prstGeom>
          <a:noFill/>
        </p:spPr>
      </p:pic>
      <p:pic>
        <p:nvPicPr>
          <p:cNvPr id="10247" name="Picture 7" descr="C:\Users\fenyo\Google Drive\NYU\Teaching\2014 Fall Biostatistics and Bioinformatics\-- 25. Bioimage Informatics\examples\mita\FLAG 10-2_GFP.tif_4e.png"/>
          <p:cNvPicPr>
            <a:picLocks noChangeAspect="1" noChangeArrowheads="1"/>
          </p:cNvPicPr>
          <p:nvPr/>
        </p:nvPicPr>
        <p:blipFill>
          <a:blip r:embed="rId17" cstate="print"/>
          <a:srcRect/>
          <a:stretch>
            <a:fillRect/>
          </a:stretch>
        </p:blipFill>
        <p:spPr bwMode="auto">
          <a:xfrm>
            <a:off x="2481942" y="493736"/>
            <a:ext cx="2286000" cy="2325664"/>
          </a:xfrm>
          <a:prstGeom prst="rect">
            <a:avLst/>
          </a:prstGeom>
          <a:noFill/>
        </p:spPr>
      </p:pic>
      <p:pic>
        <p:nvPicPr>
          <p:cNvPr id="10246" name="Picture 6" descr="C:\Users\fenyo\Google Drive\NYU\Teaching\2014 Fall Biostatistics and Bioinformatics\-- 25. Bioimage Informatics\examples\mita\FLAG 5-2_GFP.tif_4e.png"/>
          <p:cNvPicPr>
            <a:picLocks noChangeAspect="1" noChangeArrowheads="1"/>
          </p:cNvPicPr>
          <p:nvPr/>
        </p:nvPicPr>
        <p:blipFill>
          <a:blip r:embed="rId18" cstate="print"/>
          <a:srcRect/>
          <a:stretch>
            <a:fillRect/>
          </a:stretch>
        </p:blipFill>
        <p:spPr bwMode="auto">
          <a:xfrm>
            <a:off x="351972" y="493736"/>
            <a:ext cx="2286000" cy="2325664"/>
          </a:xfrm>
          <a:prstGeom prst="rect">
            <a:avLst/>
          </a:prstGeom>
          <a:noFill/>
        </p:spPr>
      </p:pic>
      <p:sp>
        <p:nvSpPr>
          <p:cNvPr id="39" name="TextBox 38"/>
          <p:cNvSpPr txBox="1"/>
          <p:nvPr/>
        </p:nvSpPr>
        <p:spPr>
          <a:xfrm rot="-5400000">
            <a:off x="-817887" y="1385644"/>
            <a:ext cx="1997663" cy="400110"/>
          </a:xfrm>
          <a:prstGeom prst="rect">
            <a:avLst/>
          </a:prstGeom>
          <a:noFill/>
        </p:spPr>
        <p:txBody>
          <a:bodyPr wrap="none" rtlCol="0">
            <a:spAutoFit/>
          </a:bodyPr>
          <a:lstStyle/>
          <a:p>
            <a:r>
              <a:rPr lang="en-US" sz="2000" b="1" dirty="0">
                <a:latin typeface="Comic Sans MS" pitchFamily="66" charset="0"/>
              </a:rPr>
              <a:t>Pixel Intensity</a:t>
            </a:r>
          </a:p>
        </p:txBody>
      </p:sp>
      <p:sp>
        <p:nvSpPr>
          <p:cNvPr id="38" name="TextBox 37"/>
          <p:cNvSpPr txBox="1"/>
          <p:nvPr/>
        </p:nvSpPr>
        <p:spPr>
          <a:xfrm>
            <a:off x="1001819" y="2682173"/>
            <a:ext cx="1196161" cy="400110"/>
          </a:xfrm>
          <a:prstGeom prst="rect">
            <a:avLst/>
          </a:prstGeom>
          <a:noFill/>
        </p:spPr>
        <p:txBody>
          <a:bodyPr wrap="none" rtlCol="0">
            <a:spAutoFit/>
          </a:bodyPr>
          <a:lstStyle/>
          <a:p>
            <a:r>
              <a:rPr lang="en-US" sz="2000" b="1" dirty="0">
                <a:latin typeface="Comic Sans MS" pitchFamily="66" charset="0"/>
              </a:rPr>
              <a:t>Location</a:t>
            </a:r>
          </a:p>
        </p:txBody>
      </p:sp>
      <p:sp>
        <p:nvSpPr>
          <p:cNvPr id="42" name="Line 88"/>
          <p:cNvSpPr>
            <a:spLocks noChangeShapeType="1"/>
          </p:cNvSpPr>
          <p:nvPr/>
        </p:nvSpPr>
        <p:spPr bwMode="auto">
          <a:xfrm>
            <a:off x="2545772" y="3124200"/>
            <a:ext cx="4572000" cy="0"/>
          </a:xfrm>
          <a:prstGeom prst="line">
            <a:avLst/>
          </a:prstGeom>
          <a:noFill/>
          <a:ln w="57150">
            <a:solidFill>
              <a:srgbClr val="CC3300"/>
            </a:solidFill>
            <a:round/>
            <a:headEnd/>
            <a:tailEnd/>
          </a:ln>
        </p:spPr>
        <p:txBody>
          <a:bodyPr/>
          <a:lstStyle/>
          <a:p>
            <a:endParaRPr lang="en-US"/>
          </a:p>
        </p:txBody>
      </p:sp>
      <p:sp>
        <p:nvSpPr>
          <p:cNvPr id="43" name="Line 88"/>
          <p:cNvSpPr>
            <a:spLocks noChangeShapeType="1"/>
          </p:cNvSpPr>
          <p:nvPr/>
        </p:nvSpPr>
        <p:spPr bwMode="auto">
          <a:xfrm>
            <a:off x="2545772" y="3962400"/>
            <a:ext cx="4572000" cy="0"/>
          </a:xfrm>
          <a:prstGeom prst="line">
            <a:avLst/>
          </a:prstGeom>
          <a:noFill/>
          <a:ln w="57150">
            <a:solidFill>
              <a:srgbClr val="CC3300"/>
            </a:solidFill>
            <a:round/>
            <a:headEnd/>
            <a:tailEnd/>
          </a:ln>
        </p:spPr>
        <p:txBody>
          <a:bodyPr/>
          <a:lstStyle/>
          <a:p>
            <a:endParaRPr lang="en-US"/>
          </a:p>
        </p:txBody>
      </p:sp>
      <p:sp>
        <p:nvSpPr>
          <p:cNvPr id="44" name="Line 88"/>
          <p:cNvSpPr>
            <a:spLocks noChangeShapeType="1"/>
          </p:cNvSpPr>
          <p:nvPr/>
        </p:nvSpPr>
        <p:spPr bwMode="auto">
          <a:xfrm>
            <a:off x="7079670" y="31242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5" name="Line 88"/>
          <p:cNvSpPr>
            <a:spLocks noChangeShapeType="1"/>
          </p:cNvSpPr>
          <p:nvPr/>
        </p:nvSpPr>
        <p:spPr bwMode="auto">
          <a:xfrm>
            <a:off x="1981200" y="3124200"/>
            <a:ext cx="609600" cy="0"/>
          </a:xfrm>
          <a:prstGeom prst="line">
            <a:avLst/>
          </a:prstGeom>
          <a:noFill/>
          <a:ln w="57150">
            <a:solidFill>
              <a:srgbClr val="CC3300"/>
            </a:solidFill>
            <a:round/>
            <a:headEnd type="none" w="med" len="med"/>
            <a:tailEnd type="arrow" w="med" len="med"/>
          </a:ln>
        </p:spPr>
        <p:txBody>
          <a:bodyPr/>
          <a:lstStyle/>
          <a:p>
            <a:endParaRPr lang="en-US"/>
          </a:p>
        </p:txBody>
      </p:sp>
      <p:sp>
        <p:nvSpPr>
          <p:cNvPr id="46" name="Line 88"/>
          <p:cNvSpPr>
            <a:spLocks noChangeShapeType="1"/>
          </p:cNvSpPr>
          <p:nvPr/>
        </p:nvSpPr>
        <p:spPr bwMode="auto">
          <a:xfrm>
            <a:off x="7079670" y="3962400"/>
            <a:ext cx="609600" cy="0"/>
          </a:xfrm>
          <a:prstGeom prst="line">
            <a:avLst/>
          </a:prstGeom>
          <a:noFill/>
          <a:ln w="57150">
            <a:solidFill>
              <a:srgbClr val="CC3300"/>
            </a:solidFill>
            <a:round/>
            <a:headEnd type="arrow" w="med" len="med"/>
            <a:tailEnd type="none" w="med" len="med"/>
          </a:ln>
        </p:spPr>
        <p:txBody>
          <a:bodyPr/>
          <a:lstStyle/>
          <a:p>
            <a:endParaRPr lang="en-US"/>
          </a:p>
        </p:txBody>
      </p:sp>
      <p:sp>
        <p:nvSpPr>
          <p:cNvPr id="47" name="Line 88"/>
          <p:cNvSpPr>
            <a:spLocks noChangeShapeType="1"/>
          </p:cNvSpPr>
          <p:nvPr/>
        </p:nvSpPr>
        <p:spPr bwMode="auto">
          <a:xfrm>
            <a:off x="1981200" y="3962400"/>
            <a:ext cx="609600" cy="0"/>
          </a:xfrm>
          <a:prstGeom prst="line">
            <a:avLst/>
          </a:prstGeom>
          <a:noFill/>
          <a:ln w="57150">
            <a:solidFill>
              <a:srgbClr val="CC3300"/>
            </a:solidFill>
            <a:round/>
            <a:headEnd type="none" w="med" len="med"/>
            <a:tailEnd type="arrow"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fenyo\Google Drive\NYU\Teaching\2014 Fall Biostatistics and Bioinformatics\-- 25. Bioimage Informatics\examples\mita\test2_8_21.png"/>
          <p:cNvPicPr>
            <a:picLocks noChangeAspect="1" noChangeArrowheads="1"/>
          </p:cNvPicPr>
          <p:nvPr/>
        </p:nvPicPr>
        <p:blipFill>
          <a:blip r:embed="rId3" cstate="print"/>
          <a:srcRect/>
          <a:stretch>
            <a:fillRect/>
          </a:stretch>
        </p:blipFill>
        <p:spPr bwMode="auto">
          <a:xfrm>
            <a:off x="422565" y="3056599"/>
            <a:ext cx="3657600" cy="3690561"/>
          </a:xfrm>
          <a:prstGeom prst="rect">
            <a:avLst/>
          </a:prstGeom>
          <a:noFill/>
        </p:spPr>
      </p:pic>
      <p:pic>
        <p:nvPicPr>
          <p:cNvPr id="6149" name="Picture 5" descr="C:\Users\fenyo\Google Drive\NYU\Teaching\2014 Fall Biostatistics and Bioinformatics\-- 25. Bioimage Informatics\examples\mita\test2_threshold0.03_8_21.png"/>
          <p:cNvPicPr>
            <a:picLocks noChangeAspect="1" noChangeArrowheads="1"/>
          </p:cNvPicPr>
          <p:nvPr/>
        </p:nvPicPr>
        <p:blipFill>
          <a:blip r:embed="rId4" cstate="print"/>
          <a:srcRect/>
          <a:stretch>
            <a:fillRect/>
          </a:stretch>
        </p:blipFill>
        <p:spPr bwMode="auto">
          <a:xfrm>
            <a:off x="4662055" y="3027220"/>
            <a:ext cx="3657600" cy="3690561"/>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Average Pixel Intensity, Background Subtracted </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19" name="TextBox 18"/>
          <p:cNvSpPr txBox="1"/>
          <p:nvPr/>
        </p:nvSpPr>
        <p:spPr>
          <a:xfrm>
            <a:off x="1052945" y="2678668"/>
            <a:ext cx="2800767" cy="369332"/>
          </a:xfrm>
          <a:prstGeom prst="rect">
            <a:avLst/>
          </a:prstGeom>
          <a:noFill/>
        </p:spPr>
        <p:txBody>
          <a:bodyPr wrap="none" rtlCol="0">
            <a:spAutoFit/>
          </a:bodyPr>
          <a:lstStyle/>
          <a:p>
            <a:pPr algn="ctr"/>
            <a:r>
              <a:rPr lang="en-US" b="1" dirty="0"/>
              <a:t>Background Subtracted</a:t>
            </a:r>
          </a:p>
        </p:txBody>
      </p:sp>
      <p:sp>
        <p:nvSpPr>
          <p:cNvPr id="18" name="TextBox 17"/>
          <p:cNvSpPr txBox="1"/>
          <p:nvPr/>
        </p:nvSpPr>
        <p:spPr>
          <a:xfrm>
            <a:off x="1729953" y="6547156"/>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20" name="TextBox 19"/>
          <p:cNvSpPr txBox="1"/>
          <p:nvPr/>
        </p:nvSpPr>
        <p:spPr>
          <a:xfrm rot="-5400000">
            <a:off x="-517540" y="4632340"/>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2" name="TextBox 21"/>
          <p:cNvSpPr txBox="1"/>
          <p:nvPr/>
        </p:nvSpPr>
        <p:spPr>
          <a:xfrm>
            <a:off x="5953441" y="6535488"/>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23" name="TextBox 22"/>
          <p:cNvSpPr txBox="1"/>
          <p:nvPr/>
        </p:nvSpPr>
        <p:spPr>
          <a:xfrm rot="-5400000">
            <a:off x="3705948" y="4620672"/>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4" name="TextBox 23"/>
          <p:cNvSpPr txBox="1"/>
          <p:nvPr/>
        </p:nvSpPr>
        <p:spPr>
          <a:xfrm>
            <a:off x="2498050" y="561877"/>
            <a:ext cx="588623" cy="246221"/>
          </a:xfrm>
          <a:prstGeom prst="rect">
            <a:avLst/>
          </a:prstGeom>
          <a:solidFill>
            <a:schemeClr val="bg1"/>
          </a:solidFill>
        </p:spPr>
        <p:txBody>
          <a:bodyPr wrap="none" rtlCol="0">
            <a:spAutoFit/>
          </a:bodyPr>
          <a:lstStyle/>
          <a:p>
            <a:r>
              <a:rPr lang="en-US" sz="1000" b="1" dirty="0">
                <a:latin typeface="Comic Sans MS" pitchFamily="66" charset="0"/>
              </a:rPr>
              <a:t>6.7 </a:t>
            </a:r>
            <a:r>
              <a:rPr lang="en-US" sz="1000" b="1" dirty="0" err="1">
                <a:latin typeface="Comic Sans MS" pitchFamily="66" charset="0"/>
              </a:rPr>
              <a:t>μg</a:t>
            </a:r>
            <a:endParaRPr lang="en-US" sz="1000" b="1" dirty="0">
              <a:latin typeface="Comic Sans MS" pitchFamily="66" charset="0"/>
            </a:endParaRPr>
          </a:p>
        </p:txBody>
      </p:sp>
      <p:sp>
        <p:nvSpPr>
          <p:cNvPr id="25" name="TextBox 24"/>
          <p:cNvSpPr txBox="1"/>
          <p:nvPr/>
        </p:nvSpPr>
        <p:spPr>
          <a:xfrm>
            <a:off x="3577850" y="561877"/>
            <a:ext cx="667170" cy="246221"/>
          </a:xfrm>
          <a:prstGeom prst="rect">
            <a:avLst/>
          </a:prstGeom>
          <a:solidFill>
            <a:schemeClr val="bg1"/>
          </a:solidFill>
        </p:spPr>
        <p:txBody>
          <a:bodyPr wrap="none" rtlCol="0">
            <a:spAutoFit/>
          </a:bodyPr>
          <a:lstStyle/>
          <a:p>
            <a:r>
              <a:rPr lang="en-US" sz="1000" b="1" dirty="0">
                <a:latin typeface="Comic Sans MS" pitchFamily="66" charset="0"/>
              </a:rPr>
              <a:t>13.4 </a:t>
            </a:r>
            <a:r>
              <a:rPr lang="en-US" sz="1000" b="1" dirty="0" err="1">
                <a:latin typeface="Comic Sans MS" pitchFamily="66" charset="0"/>
              </a:rPr>
              <a:t>μg</a:t>
            </a:r>
            <a:endParaRPr lang="en-US" sz="1000" b="1" dirty="0">
              <a:latin typeface="Comic Sans MS" pitchFamily="66" charset="0"/>
            </a:endParaRPr>
          </a:p>
        </p:txBody>
      </p:sp>
      <p:sp>
        <p:nvSpPr>
          <p:cNvPr id="26" name="TextBox 25"/>
          <p:cNvSpPr txBox="1"/>
          <p:nvPr/>
        </p:nvSpPr>
        <p:spPr>
          <a:xfrm>
            <a:off x="4785865" y="561877"/>
            <a:ext cx="667170" cy="246221"/>
          </a:xfrm>
          <a:prstGeom prst="rect">
            <a:avLst/>
          </a:prstGeom>
          <a:solidFill>
            <a:schemeClr val="bg1"/>
          </a:solidFill>
        </p:spPr>
        <p:txBody>
          <a:bodyPr wrap="none" rtlCol="0">
            <a:spAutoFit/>
          </a:bodyPr>
          <a:lstStyle/>
          <a:p>
            <a:r>
              <a:rPr lang="en-US" sz="1000" b="1" dirty="0">
                <a:latin typeface="Comic Sans MS" pitchFamily="66" charset="0"/>
              </a:rPr>
              <a:t>33.5 </a:t>
            </a:r>
            <a:r>
              <a:rPr lang="en-US" sz="1000" b="1" dirty="0" err="1">
                <a:latin typeface="Comic Sans MS" pitchFamily="66" charset="0"/>
              </a:rPr>
              <a:t>μg</a:t>
            </a:r>
            <a:endParaRPr lang="en-US" sz="1000" b="1" dirty="0">
              <a:latin typeface="Comic Sans MS" pitchFamily="66" charset="0"/>
            </a:endParaRPr>
          </a:p>
        </p:txBody>
      </p:sp>
      <p:sp>
        <p:nvSpPr>
          <p:cNvPr id="27" name="TextBox 26"/>
          <p:cNvSpPr txBox="1"/>
          <p:nvPr/>
        </p:nvSpPr>
        <p:spPr>
          <a:xfrm>
            <a:off x="5897560" y="561877"/>
            <a:ext cx="667170" cy="246221"/>
          </a:xfrm>
          <a:prstGeom prst="rect">
            <a:avLst/>
          </a:prstGeom>
          <a:solidFill>
            <a:schemeClr val="bg1"/>
          </a:solidFill>
        </p:spPr>
        <p:txBody>
          <a:bodyPr wrap="none" rtlCol="0">
            <a:spAutoFit/>
          </a:bodyPr>
          <a:lstStyle/>
          <a:p>
            <a:r>
              <a:rPr lang="en-US" sz="1000" b="1" dirty="0">
                <a:latin typeface="Comic Sans MS" pitchFamily="66" charset="0"/>
              </a:rPr>
              <a:t>67.0 </a:t>
            </a:r>
            <a:r>
              <a:rPr lang="en-US" sz="1000" b="1" dirty="0" err="1">
                <a:latin typeface="Comic Sans MS" pitchFamily="66" charset="0"/>
              </a:rPr>
              <a:t>μg</a:t>
            </a:r>
            <a:endParaRPr lang="en-US" sz="1000" b="1" dirty="0">
              <a:latin typeface="Comic Sans MS" pitchFamily="66" charset="0"/>
            </a:endParaRPr>
          </a:p>
        </p:txBody>
      </p:sp>
      <p:sp>
        <p:nvSpPr>
          <p:cNvPr id="28" name="TextBox 27"/>
          <p:cNvSpPr txBox="1"/>
          <p:nvPr/>
        </p:nvSpPr>
        <p:spPr>
          <a:xfrm>
            <a:off x="1295400" y="762000"/>
            <a:ext cx="1016625" cy="276999"/>
          </a:xfrm>
          <a:prstGeom prst="rect">
            <a:avLst/>
          </a:prstGeom>
          <a:noFill/>
        </p:spPr>
        <p:txBody>
          <a:bodyPr wrap="none" rtlCol="0">
            <a:spAutoFit/>
          </a:bodyPr>
          <a:lstStyle/>
          <a:p>
            <a:r>
              <a:rPr lang="en-US" sz="1200" b="1" dirty="0">
                <a:latin typeface="Comic Sans MS" pitchFamily="66" charset="0"/>
              </a:rPr>
              <a:t>Experiment</a:t>
            </a:r>
          </a:p>
        </p:txBody>
      </p:sp>
      <p:sp>
        <p:nvSpPr>
          <p:cNvPr id="29" name="TextBox 28"/>
          <p:cNvSpPr txBox="1"/>
          <p:nvPr/>
        </p:nvSpPr>
        <p:spPr>
          <a:xfrm>
            <a:off x="1600200" y="2286000"/>
            <a:ext cx="707245" cy="276999"/>
          </a:xfrm>
          <a:prstGeom prst="rect">
            <a:avLst/>
          </a:prstGeom>
          <a:noFill/>
        </p:spPr>
        <p:txBody>
          <a:bodyPr wrap="none" rtlCol="0">
            <a:spAutoFit/>
          </a:bodyPr>
          <a:lstStyle/>
          <a:p>
            <a:r>
              <a:rPr lang="en-US" sz="1200" b="1" dirty="0">
                <a:latin typeface="Comic Sans MS" pitchFamily="66" charset="0"/>
              </a:rPr>
              <a:t>Control</a:t>
            </a:r>
          </a:p>
        </p:txBody>
      </p:sp>
      <p:pic>
        <p:nvPicPr>
          <p:cNvPr id="8" name="Picture 11" descr="C:\Users\fenyo\Google Drive\NYU\Teaching\2014 Fall Biostatistics and Bioinformatics\-- 25. Bioimage Informatics\examples\mita\IgG 5-2_GFP.tif-rescaled60x.png"/>
          <p:cNvPicPr>
            <a:picLocks noChangeAspect="1" noChangeArrowheads="1"/>
          </p:cNvPicPr>
          <p:nvPr/>
        </p:nvPicPr>
        <p:blipFill>
          <a:blip r:embed="rId5" cstate="print"/>
          <a:srcRect/>
          <a:stretch>
            <a:fillRect/>
          </a:stretch>
        </p:blipFill>
        <p:spPr bwMode="auto">
          <a:xfrm>
            <a:off x="2194531" y="1676400"/>
            <a:ext cx="1195662" cy="914400"/>
          </a:xfrm>
          <a:prstGeom prst="rect">
            <a:avLst/>
          </a:prstGeom>
          <a:noFill/>
        </p:spPr>
      </p:pic>
      <p:pic>
        <p:nvPicPr>
          <p:cNvPr id="9" name="Picture 2" descr="C:\Users\fenyo\Google Drive\NYU\Teaching\2014 Fall Biostatistics and Bioinformatics\-- 25. Bioimage Informatics\examples\mita\FLAG 5-2_GFP.tif-rescaled60x.png"/>
          <p:cNvPicPr>
            <a:picLocks noChangeAspect="1" noChangeArrowheads="1"/>
          </p:cNvPicPr>
          <p:nvPr/>
        </p:nvPicPr>
        <p:blipFill>
          <a:blip r:embed="rId6" cstate="print"/>
          <a:srcRect/>
          <a:stretch>
            <a:fillRect/>
          </a:stretch>
        </p:blipFill>
        <p:spPr bwMode="auto">
          <a:xfrm>
            <a:off x="2170993" y="762000"/>
            <a:ext cx="1195662" cy="914400"/>
          </a:xfrm>
          <a:prstGeom prst="rect">
            <a:avLst/>
          </a:prstGeom>
          <a:noFill/>
        </p:spPr>
      </p:pic>
      <p:pic>
        <p:nvPicPr>
          <p:cNvPr id="10" name="Picture 3" descr="C:\Users\fenyo\Google Drive\NYU\Teaching\2014 Fall Biostatistics and Bioinformatics\-- 25. Bioimage Informatics\examples\mita\FLAG 10-2_GFP.tif-rescaled60x.png"/>
          <p:cNvPicPr>
            <a:picLocks noChangeAspect="1" noChangeArrowheads="1"/>
          </p:cNvPicPr>
          <p:nvPr/>
        </p:nvPicPr>
        <p:blipFill>
          <a:blip r:embed="rId7" cstate="print"/>
          <a:srcRect/>
          <a:stretch>
            <a:fillRect/>
          </a:stretch>
        </p:blipFill>
        <p:spPr bwMode="auto">
          <a:xfrm>
            <a:off x="3284869" y="762000"/>
            <a:ext cx="1195662" cy="914400"/>
          </a:xfrm>
          <a:prstGeom prst="rect">
            <a:avLst/>
          </a:prstGeom>
          <a:noFill/>
        </p:spPr>
      </p:pic>
      <p:pic>
        <p:nvPicPr>
          <p:cNvPr id="11" name="Picture 8" descr="C:\Users\fenyo\Google Drive\NYU\Teaching\2014 Fall Biostatistics and Bioinformatics\-- 25. Bioimage Informatics\examples\mita\IgG 10-2_GFP.tif-rescaled60x.png"/>
          <p:cNvPicPr>
            <a:picLocks noChangeAspect="1" noChangeArrowheads="1"/>
          </p:cNvPicPr>
          <p:nvPr/>
        </p:nvPicPr>
        <p:blipFill>
          <a:blip r:embed="rId8" cstate="print"/>
          <a:srcRect/>
          <a:stretch>
            <a:fillRect/>
          </a:stretch>
        </p:blipFill>
        <p:spPr bwMode="auto">
          <a:xfrm>
            <a:off x="3300138" y="1676400"/>
            <a:ext cx="1195662" cy="914400"/>
          </a:xfrm>
          <a:prstGeom prst="rect">
            <a:avLst/>
          </a:prstGeom>
          <a:noFill/>
        </p:spPr>
      </p:pic>
      <p:pic>
        <p:nvPicPr>
          <p:cNvPr id="12" name="Picture 9" descr="C:\Users\fenyo\Google Drive\NYU\Teaching\2014 Fall Biostatistics and Bioinformatics\-- 25. Bioimage Informatics\examples\mita\IgG 25-2_GFP.tif-rescaled60x.png"/>
          <p:cNvPicPr>
            <a:picLocks noChangeAspect="1" noChangeArrowheads="1"/>
          </p:cNvPicPr>
          <p:nvPr/>
        </p:nvPicPr>
        <p:blipFill>
          <a:blip r:embed="rId9" cstate="print"/>
          <a:srcRect/>
          <a:stretch>
            <a:fillRect/>
          </a:stretch>
        </p:blipFill>
        <p:spPr bwMode="auto">
          <a:xfrm>
            <a:off x="4456993" y="1676400"/>
            <a:ext cx="1195662" cy="914400"/>
          </a:xfrm>
          <a:prstGeom prst="rect">
            <a:avLst/>
          </a:prstGeom>
          <a:noFill/>
        </p:spPr>
      </p:pic>
      <p:pic>
        <p:nvPicPr>
          <p:cNvPr id="13" name="Picture 4" descr="C:\Users\fenyo\Google Drive\NYU\Teaching\2014 Fall Biostatistics and Bioinformatics\-- 25. Bioimage Informatics\examples\mita\FLAG 25-2_GFP.tif-rescaled60x.png"/>
          <p:cNvPicPr>
            <a:picLocks noChangeAspect="1" noChangeArrowheads="1"/>
          </p:cNvPicPr>
          <p:nvPr/>
        </p:nvPicPr>
        <p:blipFill>
          <a:blip r:embed="rId10" cstate="print"/>
          <a:srcRect/>
          <a:stretch>
            <a:fillRect/>
          </a:stretch>
        </p:blipFill>
        <p:spPr bwMode="auto">
          <a:xfrm>
            <a:off x="4456993" y="762000"/>
            <a:ext cx="1195662" cy="914400"/>
          </a:xfrm>
          <a:prstGeom prst="rect">
            <a:avLst/>
          </a:prstGeom>
          <a:noFill/>
        </p:spPr>
      </p:pic>
      <p:pic>
        <p:nvPicPr>
          <p:cNvPr id="14" name="Picture 5" descr="C:\Users\fenyo\Google Drive\NYU\Teaching\2014 Fall Biostatistics and Bioinformatics\-- 25. Bioimage Informatics\examples\mita\FLAG 50-2_GFP.tif-rescaled60x.png"/>
          <p:cNvPicPr>
            <a:picLocks noChangeAspect="1" noChangeArrowheads="1"/>
          </p:cNvPicPr>
          <p:nvPr/>
        </p:nvPicPr>
        <p:blipFill>
          <a:blip r:embed="rId11" cstate="print"/>
          <a:srcRect/>
          <a:stretch>
            <a:fillRect/>
          </a:stretch>
        </p:blipFill>
        <p:spPr bwMode="auto">
          <a:xfrm>
            <a:off x="5662338" y="762000"/>
            <a:ext cx="1195662" cy="914400"/>
          </a:xfrm>
          <a:prstGeom prst="rect">
            <a:avLst/>
          </a:prstGeom>
          <a:noFill/>
        </p:spPr>
      </p:pic>
      <p:pic>
        <p:nvPicPr>
          <p:cNvPr id="15" name="Picture 10" descr="C:\Users\fenyo\Google Drive\NYU\Teaching\2014 Fall Biostatistics and Bioinformatics\-- 25. Bioimage Informatics\examples\mita\IgG 50-2_GFP.tif-rescaled60x.png"/>
          <p:cNvPicPr>
            <a:picLocks noChangeAspect="1" noChangeArrowheads="1"/>
          </p:cNvPicPr>
          <p:nvPr/>
        </p:nvPicPr>
        <p:blipFill>
          <a:blip r:embed="rId12" cstate="print"/>
          <a:srcRect/>
          <a:stretch>
            <a:fillRect/>
          </a:stretch>
        </p:blipFill>
        <p:spPr bwMode="auto">
          <a:xfrm>
            <a:off x="5648483" y="1676400"/>
            <a:ext cx="1195662" cy="914400"/>
          </a:xfrm>
          <a:prstGeom prst="rect">
            <a:avLst/>
          </a:prstGeom>
          <a:noFill/>
        </p:spPr>
      </p:pic>
      <p:sp>
        <p:nvSpPr>
          <p:cNvPr id="21" name="TextBox 20"/>
          <p:cNvSpPr txBox="1"/>
          <p:nvPr/>
        </p:nvSpPr>
        <p:spPr>
          <a:xfrm>
            <a:off x="5276433" y="2514600"/>
            <a:ext cx="2800767" cy="646331"/>
          </a:xfrm>
          <a:prstGeom prst="rect">
            <a:avLst/>
          </a:prstGeom>
          <a:noFill/>
        </p:spPr>
        <p:txBody>
          <a:bodyPr wrap="none" rtlCol="0">
            <a:spAutoFit/>
          </a:bodyPr>
          <a:lstStyle/>
          <a:p>
            <a:pPr algn="ctr"/>
            <a:r>
              <a:rPr lang="en-US" b="1" dirty="0"/>
              <a:t>Background Subtracted</a:t>
            </a:r>
          </a:p>
          <a:p>
            <a:pPr algn="ctr"/>
            <a:r>
              <a:rPr lang="en-US" b="1" dirty="0"/>
              <a:t>and </a:t>
            </a:r>
            <a:r>
              <a:rPr lang="en-US" b="1" dirty="0" err="1"/>
              <a:t>thresholded</a:t>
            </a:r>
            <a:endParaRPr lang="en-US"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fenyo\Google Drive\NYU\Teaching\2014 Fall Biostatistics and Bioinformatics\-- 25. Bioimage Informatics\examples\mita\test0-ideal.png"/>
          <p:cNvPicPr>
            <a:picLocks noChangeAspect="1" noChangeArrowheads="1"/>
          </p:cNvPicPr>
          <p:nvPr/>
        </p:nvPicPr>
        <p:blipFill>
          <a:blip r:embed="rId3" cstate="print"/>
          <a:srcRect/>
          <a:stretch>
            <a:fillRect/>
          </a:stretch>
        </p:blipFill>
        <p:spPr bwMode="auto">
          <a:xfrm>
            <a:off x="318655" y="581890"/>
            <a:ext cx="2743200" cy="2796157"/>
          </a:xfrm>
          <a:prstGeom prst="rect">
            <a:avLst/>
          </a:prstGeom>
          <a:noFill/>
        </p:spPr>
      </p:pic>
      <p:pic>
        <p:nvPicPr>
          <p:cNvPr id="26" name="Picture 5" descr="C:\Users\fenyo\Google Drive\NYU\Teaching\2014 Fall Biostatistics and Bioinformatics\-- 25. Bioimage Informatics\examples\mita\test2_threshold0.03_8_21.png"/>
          <p:cNvPicPr>
            <a:picLocks noChangeAspect="1" noChangeArrowheads="1"/>
          </p:cNvPicPr>
          <p:nvPr/>
        </p:nvPicPr>
        <p:blipFill>
          <a:blip r:embed="rId4" cstate="print"/>
          <a:srcRect/>
          <a:stretch>
            <a:fillRect/>
          </a:stretch>
        </p:blipFill>
        <p:spPr bwMode="auto">
          <a:xfrm>
            <a:off x="6289970" y="3986169"/>
            <a:ext cx="2743200" cy="2767921"/>
          </a:xfrm>
          <a:prstGeom prst="rect">
            <a:avLst/>
          </a:prstGeom>
          <a:noFill/>
        </p:spPr>
      </p:pic>
      <p:pic>
        <p:nvPicPr>
          <p:cNvPr id="24" name="Picture 2" descr="C:\Users\fenyo\Google Drive\NYU\Teaching\2014 Fall Biostatistics and Bioinformatics\-- 25. Bioimage Informatics\examples\mita\test0-avg.png"/>
          <p:cNvPicPr>
            <a:picLocks noChangeAspect="1" noChangeArrowheads="1"/>
          </p:cNvPicPr>
          <p:nvPr/>
        </p:nvPicPr>
        <p:blipFill>
          <a:blip r:embed="rId5" cstate="print"/>
          <a:srcRect/>
          <a:stretch>
            <a:fillRect/>
          </a:stretch>
        </p:blipFill>
        <p:spPr bwMode="auto">
          <a:xfrm>
            <a:off x="228600" y="3983192"/>
            <a:ext cx="2743200" cy="2750123"/>
          </a:xfrm>
          <a:prstGeom prst="rect">
            <a:avLst/>
          </a:prstGeom>
          <a:noFill/>
        </p:spPr>
      </p:pic>
      <p:pic>
        <p:nvPicPr>
          <p:cNvPr id="25" name="Picture 2" descr="C:\Users\fenyo\Google Drive\NYU\Teaching\2014 Fall Biostatistics and Bioinformatics\-- 25. Bioimage Informatics\examples\mita\test0-avg-min.png"/>
          <p:cNvPicPr>
            <a:picLocks noChangeAspect="1" noChangeArrowheads="1"/>
          </p:cNvPicPr>
          <p:nvPr/>
        </p:nvPicPr>
        <p:blipFill>
          <a:blip r:embed="rId6" cstate="print"/>
          <a:srcRect/>
          <a:stretch>
            <a:fillRect/>
          </a:stretch>
        </p:blipFill>
        <p:spPr bwMode="auto">
          <a:xfrm>
            <a:off x="3276600" y="4006543"/>
            <a:ext cx="2743200" cy="2712912"/>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Quantitation Example: 0 &amp; 1D analysis - Summary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8" name="TextBox 7"/>
          <p:cNvSpPr txBox="1"/>
          <p:nvPr/>
        </p:nvSpPr>
        <p:spPr>
          <a:xfrm>
            <a:off x="1143000" y="685186"/>
            <a:ext cx="1133644" cy="369332"/>
          </a:xfrm>
          <a:prstGeom prst="rect">
            <a:avLst/>
          </a:prstGeom>
          <a:noFill/>
        </p:spPr>
        <p:txBody>
          <a:bodyPr wrap="none" rtlCol="0">
            <a:spAutoFit/>
          </a:bodyPr>
          <a:lstStyle/>
          <a:p>
            <a:r>
              <a:rPr lang="en-US" b="1" dirty="0"/>
              <a:t>The goal</a:t>
            </a:r>
          </a:p>
        </p:txBody>
      </p:sp>
      <p:sp>
        <p:nvSpPr>
          <p:cNvPr id="9" name="TextBox 8"/>
          <p:cNvSpPr txBox="1"/>
          <p:nvPr/>
        </p:nvSpPr>
        <p:spPr>
          <a:xfrm rot="-5400000">
            <a:off x="-779242" y="5053541"/>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11" name="TextBox 10"/>
          <p:cNvSpPr txBox="1"/>
          <p:nvPr/>
        </p:nvSpPr>
        <p:spPr>
          <a:xfrm>
            <a:off x="3663463" y="3394806"/>
            <a:ext cx="2210862" cy="646331"/>
          </a:xfrm>
          <a:prstGeom prst="rect">
            <a:avLst/>
          </a:prstGeom>
          <a:noFill/>
        </p:spPr>
        <p:txBody>
          <a:bodyPr wrap="none" rtlCol="0">
            <a:spAutoFit/>
          </a:bodyPr>
          <a:lstStyle/>
          <a:p>
            <a:pPr algn="ctr"/>
            <a:r>
              <a:rPr lang="en-US" b="1" dirty="0"/>
              <a:t>Subtraction of </a:t>
            </a:r>
          </a:p>
          <a:p>
            <a:pPr algn="ctr"/>
            <a:r>
              <a:rPr lang="en-US" b="1" dirty="0"/>
              <a:t>Minimum Intensity</a:t>
            </a:r>
          </a:p>
        </p:txBody>
      </p:sp>
      <p:sp>
        <p:nvSpPr>
          <p:cNvPr id="14" name="TextBox 13"/>
          <p:cNvSpPr txBox="1"/>
          <p:nvPr/>
        </p:nvSpPr>
        <p:spPr>
          <a:xfrm>
            <a:off x="6817323" y="3387481"/>
            <a:ext cx="1890262" cy="646331"/>
          </a:xfrm>
          <a:prstGeom prst="rect">
            <a:avLst/>
          </a:prstGeom>
          <a:noFill/>
        </p:spPr>
        <p:txBody>
          <a:bodyPr wrap="none" rtlCol="0">
            <a:spAutoFit/>
          </a:bodyPr>
          <a:lstStyle/>
          <a:p>
            <a:pPr algn="ctr"/>
            <a:r>
              <a:rPr lang="en-US" b="1" dirty="0"/>
              <a:t>Subtraction of</a:t>
            </a:r>
          </a:p>
          <a:p>
            <a:pPr algn="ctr"/>
            <a:r>
              <a:rPr lang="en-US" b="1" dirty="0"/>
              <a:t>1D Background</a:t>
            </a:r>
          </a:p>
        </p:txBody>
      </p:sp>
      <p:sp>
        <p:nvSpPr>
          <p:cNvPr id="16" name="TextBox 15"/>
          <p:cNvSpPr txBox="1"/>
          <p:nvPr/>
        </p:nvSpPr>
        <p:spPr>
          <a:xfrm>
            <a:off x="1011385" y="6595646"/>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17" name="TextBox 16"/>
          <p:cNvSpPr txBox="1"/>
          <p:nvPr/>
        </p:nvSpPr>
        <p:spPr>
          <a:xfrm>
            <a:off x="4053402" y="6580951"/>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18" name="TextBox 17"/>
          <p:cNvSpPr txBox="1"/>
          <p:nvPr/>
        </p:nvSpPr>
        <p:spPr>
          <a:xfrm>
            <a:off x="7029318" y="6594806"/>
            <a:ext cx="1372492" cy="338554"/>
          </a:xfrm>
          <a:prstGeom prst="rect">
            <a:avLst/>
          </a:prstGeom>
          <a:solidFill>
            <a:schemeClr val="bg1"/>
          </a:solidFill>
        </p:spPr>
        <p:txBody>
          <a:bodyPr wrap="none" rtlCol="0">
            <a:spAutoFit/>
          </a:bodyPr>
          <a:lstStyle/>
          <a:p>
            <a:r>
              <a:rPr lang="en-US" sz="1600" b="1" dirty="0">
                <a:latin typeface="Comic Sans MS" pitchFamily="66" charset="0"/>
              </a:rPr>
              <a:t>Amount [</a:t>
            </a:r>
            <a:r>
              <a:rPr lang="en-US" sz="1600" b="1" dirty="0" err="1">
                <a:latin typeface="Comic Sans MS" pitchFamily="66" charset="0"/>
              </a:rPr>
              <a:t>ug</a:t>
            </a:r>
            <a:r>
              <a:rPr lang="en-US" sz="1600" b="1" dirty="0">
                <a:latin typeface="Comic Sans MS" pitchFamily="66" charset="0"/>
              </a:rPr>
              <a:t>]</a:t>
            </a:r>
          </a:p>
        </p:txBody>
      </p:sp>
      <p:sp>
        <p:nvSpPr>
          <p:cNvPr id="19" name="TextBox 18"/>
          <p:cNvSpPr txBox="1"/>
          <p:nvPr/>
        </p:nvSpPr>
        <p:spPr>
          <a:xfrm>
            <a:off x="803361" y="3214255"/>
            <a:ext cx="2092239" cy="338554"/>
          </a:xfrm>
          <a:prstGeom prst="rect">
            <a:avLst/>
          </a:prstGeom>
          <a:solidFill>
            <a:schemeClr val="bg1"/>
          </a:solidFill>
        </p:spPr>
        <p:txBody>
          <a:bodyPr wrap="none" rtlCol="0">
            <a:spAutoFit/>
          </a:bodyPr>
          <a:lstStyle/>
          <a:p>
            <a:r>
              <a:rPr lang="en-US" sz="1600" b="1" dirty="0">
                <a:latin typeface="Comic Sans MS" pitchFamily="66" charset="0"/>
              </a:rPr>
              <a:t>Actual Amount [</a:t>
            </a:r>
            <a:r>
              <a:rPr lang="en-US" sz="1600" b="1" dirty="0" err="1">
                <a:latin typeface="Comic Sans MS" pitchFamily="66" charset="0"/>
              </a:rPr>
              <a:t>ug</a:t>
            </a:r>
            <a:r>
              <a:rPr lang="en-US" sz="1600" b="1" dirty="0">
                <a:latin typeface="Comic Sans MS" pitchFamily="66" charset="0"/>
              </a:rPr>
              <a:t>]</a:t>
            </a:r>
          </a:p>
        </p:txBody>
      </p:sp>
      <p:sp>
        <p:nvSpPr>
          <p:cNvPr id="20" name="TextBox 19"/>
          <p:cNvSpPr txBox="1"/>
          <p:nvPr/>
        </p:nvSpPr>
        <p:spPr>
          <a:xfrm rot="-5400000">
            <a:off x="-937887" y="1660085"/>
            <a:ext cx="2414444" cy="338554"/>
          </a:xfrm>
          <a:prstGeom prst="rect">
            <a:avLst/>
          </a:prstGeom>
          <a:solidFill>
            <a:schemeClr val="bg1"/>
          </a:solidFill>
        </p:spPr>
        <p:txBody>
          <a:bodyPr wrap="none" rtlCol="0">
            <a:spAutoFit/>
          </a:bodyPr>
          <a:lstStyle/>
          <a:p>
            <a:r>
              <a:rPr lang="en-US" sz="1600" b="1" dirty="0">
                <a:latin typeface="Comic Sans MS" pitchFamily="66" charset="0"/>
              </a:rPr>
              <a:t>Measured Amount [</a:t>
            </a:r>
            <a:r>
              <a:rPr lang="en-US" sz="1600" b="1" dirty="0" err="1">
                <a:latin typeface="Comic Sans MS" pitchFamily="66" charset="0"/>
              </a:rPr>
              <a:t>ug</a:t>
            </a:r>
            <a:r>
              <a:rPr lang="en-US" sz="1600" b="1" dirty="0">
                <a:latin typeface="Comic Sans MS" pitchFamily="66" charset="0"/>
              </a:rPr>
              <a:t>]</a:t>
            </a:r>
          </a:p>
        </p:txBody>
      </p:sp>
      <p:sp>
        <p:nvSpPr>
          <p:cNvPr id="21" name="TextBox 20"/>
          <p:cNvSpPr txBox="1"/>
          <p:nvPr/>
        </p:nvSpPr>
        <p:spPr>
          <a:xfrm rot="-5400000">
            <a:off x="2268105" y="5034167"/>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
        <p:nvSpPr>
          <p:cNvPr id="22" name="TextBox 21"/>
          <p:cNvSpPr txBox="1"/>
          <p:nvPr/>
        </p:nvSpPr>
        <p:spPr>
          <a:xfrm rot="-5400000">
            <a:off x="5267615" y="5034167"/>
            <a:ext cx="1983235" cy="338554"/>
          </a:xfrm>
          <a:prstGeom prst="rect">
            <a:avLst/>
          </a:prstGeom>
          <a:solidFill>
            <a:schemeClr val="bg1"/>
          </a:solidFill>
        </p:spPr>
        <p:txBody>
          <a:bodyPr wrap="none" rtlCol="0">
            <a:spAutoFit/>
          </a:bodyPr>
          <a:lstStyle/>
          <a:p>
            <a:r>
              <a:rPr lang="en-US" sz="1600" b="1" dirty="0">
                <a:latin typeface="Comic Sans MS" pitchFamily="66" charset="0"/>
              </a:rPr>
              <a:t>Average Intensity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Quantitation Example</a:t>
            </a:r>
            <a:endParaRPr lang="sv-SE" sz="2800" b="1" dirty="0">
              <a:latin typeface="Comic Sans MS" pitchFamily="66" charset="0"/>
            </a:endParaRPr>
          </a:p>
        </p:txBody>
      </p:sp>
      <p:sp>
        <p:nvSpPr>
          <p:cNvPr id="309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pic>
        <p:nvPicPr>
          <p:cNvPr id="36" name="Picture 5" descr="C:\Users\fenyo\Google Drive\NYU\Teaching\2014 Fall Biostatistics and Bioinformatics\-- 25. Bioimage Informatics\examples\mita\FLAG 50-2_GFP.tif-rescaled60x.png"/>
          <p:cNvPicPr>
            <a:picLocks noChangeAspect="1" noChangeArrowheads="1"/>
          </p:cNvPicPr>
          <p:nvPr/>
        </p:nvPicPr>
        <p:blipFill>
          <a:blip r:embed="rId3" cstate="print"/>
          <a:srcRect/>
          <a:stretch>
            <a:fillRect/>
          </a:stretch>
        </p:blipFill>
        <p:spPr bwMode="auto">
          <a:xfrm>
            <a:off x="533400" y="1828800"/>
            <a:ext cx="3657600" cy="2797203"/>
          </a:xfrm>
          <a:prstGeom prst="rect">
            <a:avLst/>
          </a:prstGeom>
          <a:noFill/>
        </p:spPr>
      </p:pic>
      <p:sp>
        <p:nvSpPr>
          <p:cNvPr id="10" name="TextBox 9"/>
          <p:cNvSpPr txBox="1"/>
          <p:nvPr/>
        </p:nvSpPr>
        <p:spPr>
          <a:xfrm>
            <a:off x="1752600" y="1295400"/>
            <a:ext cx="1505540" cy="646331"/>
          </a:xfrm>
          <a:prstGeom prst="rect">
            <a:avLst/>
          </a:prstGeom>
          <a:noFill/>
        </p:spPr>
        <p:txBody>
          <a:bodyPr wrap="none" rtlCol="0">
            <a:spAutoFit/>
          </a:bodyPr>
          <a:lstStyle/>
          <a:p>
            <a:r>
              <a:rPr lang="en-US" sz="3600" b="1" dirty="0">
                <a:latin typeface="Comic Sans MS" pitchFamily="66" charset="0"/>
              </a:rPr>
              <a:t>Signal</a:t>
            </a:r>
          </a:p>
        </p:txBody>
      </p:sp>
      <p:sp>
        <p:nvSpPr>
          <p:cNvPr id="15" name="TextBox 14"/>
          <p:cNvSpPr txBox="1"/>
          <p:nvPr/>
        </p:nvSpPr>
        <p:spPr>
          <a:xfrm>
            <a:off x="5672430" y="1295400"/>
            <a:ext cx="1414170" cy="646331"/>
          </a:xfrm>
          <a:prstGeom prst="rect">
            <a:avLst/>
          </a:prstGeom>
          <a:noFill/>
        </p:spPr>
        <p:txBody>
          <a:bodyPr wrap="none" rtlCol="0">
            <a:spAutoFit/>
          </a:bodyPr>
          <a:lstStyle/>
          <a:p>
            <a:r>
              <a:rPr lang="en-US" sz="3600" b="1" dirty="0">
                <a:latin typeface="Comic Sans MS" pitchFamily="66" charset="0"/>
              </a:rPr>
              <a:t>Noise</a:t>
            </a:r>
          </a:p>
        </p:txBody>
      </p:sp>
      <p:sp>
        <p:nvSpPr>
          <p:cNvPr id="16" name="TextBox 15"/>
          <p:cNvSpPr txBox="1"/>
          <p:nvPr/>
        </p:nvSpPr>
        <p:spPr>
          <a:xfrm>
            <a:off x="2819400" y="6211669"/>
            <a:ext cx="3082895" cy="369332"/>
          </a:xfrm>
          <a:prstGeom prst="rect">
            <a:avLst/>
          </a:prstGeom>
          <a:noFill/>
        </p:spPr>
        <p:txBody>
          <a:bodyPr wrap="none" rtlCol="0">
            <a:spAutoFit/>
          </a:bodyPr>
          <a:lstStyle/>
          <a:p>
            <a:r>
              <a:rPr lang="en-US" b="1" dirty="0">
                <a:latin typeface="Comic Sans MS" pitchFamily="66" charset="0"/>
              </a:rPr>
              <a:t>Paolo </a:t>
            </a:r>
            <a:r>
              <a:rPr lang="en-US" b="1" dirty="0" err="1">
                <a:latin typeface="Comic Sans MS" pitchFamily="66" charset="0"/>
              </a:rPr>
              <a:t>Mita</a:t>
            </a:r>
            <a:r>
              <a:rPr lang="en-US" b="1" dirty="0">
                <a:latin typeface="Comic Sans MS" pitchFamily="66" charset="0"/>
              </a:rPr>
              <a:t> and </a:t>
            </a:r>
            <a:r>
              <a:rPr lang="en-US" b="1" dirty="0" err="1">
                <a:latin typeface="Comic Sans MS" pitchFamily="66" charset="0"/>
              </a:rPr>
              <a:t>Jef</a:t>
            </a:r>
            <a:r>
              <a:rPr lang="en-US" b="1" dirty="0">
                <a:latin typeface="Comic Sans MS" pitchFamily="66" charset="0"/>
              </a:rPr>
              <a:t> </a:t>
            </a:r>
            <a:r>
              <a:rPr lang="en-US" b="1" dirty="0" err="1">
                <a:latin typeface="Comic Sans MS" pitchFamily="66" charset="0"/>
              </a:rPr>
              <a:t>Boeke</a:t>
            </a:r>
            <a:endParaRPr lang="en-US" b="1" dirty="0">
              <a:latin typeface="Comic Sans MS" pitchFamily="66" charset="0"/>
            </a:endParaRPr>
          </a:p>
        </p:txBody>
      </p:sp>
      <p:pic>
        <p:nvPicPr>
          <p:cNvPr id="9" name="Picture 10" descr="C:\Users\fenyo\Google Drive\NYU\Teaching\2014 Fall Biostatistics and Bioinformatics\-- 25. Bioimage Informatics\examples\mita\IgG 50-2_GFP.tif-rescaled60x.png"/>
          <p:cNvPicPr>
            <a:picLocks noChangeAspect="1" noChangeArrowheads="1"/>
          </p:cNvPicPr>
          <p:nvPr/>
        </p:nvPicPr>
        <p:blipFill>
          <a:blip r:embed="rId4" cstate="print"/>
          <a:srcRect/>
          <a:stretch>
            <a:fillRect/>
          </a:stretch>
        </p:blipFill>
        <p:spPr bwMode="auto">
          <a:xfrm>
            <a:off x="4572000" y="1828800"/>
            <a:ext cx="3657600" cy="2797203"/>
          </a:xfrm>
          <a:prstGeom prst="rect">
            <a:avLst/>
          </a:prstGeom>
          <a:noFill/>
        </p:spPr>
      </p:pic>
      <p:pic>
        <p:nvPicPr>
          <p:cNvPr id="1026" name="Picture 2" descr="C:\Users\fenyo\Google Drive\NYU\Teaching\2014 Fall Biostatistics and Bioinformatics\-- 25. Bioimage Informatics\examples\mita\IgG 50-2_GFP.tif-rescaled240x.png"/>
          <p:cNvPicPr>
            <a:picLocks noChangeAspect="1" noChangeArrowheads="1"/>
          </p:cNvPicPr>
          <p:nvPr/>
        </p:nvPicPr>
        <p:blipFill>
          <a:blip r:embed="rId5" cstate="print"/>
          <a:srcRect l="9173" t="4760"/>
          <a:stretch>
            <a:fillRect/>
          </a:stretch>
        </p:blipFill>
        <p:spPr bwMode="auto">
          <a:xfrm>
            <a:off x="5723225" y="2743200"/>
            <a:ext cx="3420775" cy="2743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192" y="0"/>
            <a:ext cx="8702207" cy="5880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Comic Sans MS" pitchFamily="66" charset="0"/>
                <a:ea typeface="+mn-ea"/>
                <a:cs typeface="+mn-cs"/>
              </a:rPr>
              <a:t>Thresholding</a:t>
            </a:r>
            <a:endParaRPr lang="en-US" sz="2800" b="1" dirty="0">
              <a:latin typeface="Comic Sans MS" pitchFamily="66" charset="0"/>
              <a:ea typeface="+mn-ea"/>
              <a:cs typeface="+mn-cs"/>
            </a:endParaRPr>
          </a:p>
        </p:txBody>
      </p:sp>
      <p:sp>
        <p:nvSpPr>
          <p:cNvPr id="4" name="Title 1"/>
          <p:cNvSpPr txBox="1">
            <a:spLocks/>
          </p:cNvSpPr>
          <p:nvPr/>
        </p:nvSpPr>
        <p:spPr>
          <a:xfrm>
            <a:off x="373810" y="829574"/>
            <a:ext cx="8236789" cy="221842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atin typeface="Comic Sans MS" pitchFamily="66" charset="0"/>
              </a:rPr>
              <a:t>Histogram based </a:t>
            </a:r>
            <a:r>
              <a:rPr lang="en-US" sz="2000" dirty="0" err="1">
                <a:latin typeface="Comic Sans MS" pitchFamily="66" charset="0"/>
              </a:rPr>
              <a:t>thresholding</a:t>
            </a:r>
            <a:r>
              <a:rPr lang="en-US" sz="2000" dirty="0">
                <a:latin typeface="Comic Sans MS" pitchFamily="66" charset="0"/>
              </a:rPr>
              <a:t> methods assume the greyscale levels of the image are divided into two groups – background and foreground.  They attempt to find the threshold level that best divides these two groups.</a:t>
            </a:r>
          </a:p>
          <a:p>
            <a:pPr algn="l"/>
            <a:endParaRPr lang="en-US" sz="2000" dirty="0">
              <a:latin typeface="Comic Sans MS" pitchFamily="66" charset="0"/>
            </a:endParaRPr>
          </a:p>
          <a:p>
            <a:pPr algn="l"/>
            <a:r>
              <a:rPr lang="en-US" sz="2000" dirty="0">
                <a:latin typeface="Comic Sans MS" pitchFamily="66" charset="0"/>
              </a:rPr>
              <a:t>For example, Otsu’s method finds the threshold level that minimizes the variance among the classes.</a:t>
            </a:r>
          </a:p>
          <a:p>
            <a:pPr algn="l"/>
            <a:endParaRPr lang="en-US" sz="2000" dirty="0">
              <a:latin typeface="Comic Sans MS" pitchFamily="66" charset="0"/>
            </a:endParaRPr>
          </a:p>
        </p:txBody>
      </p:sp>
      <p:pic>
        <p:nvPicPr>
          <p:cNvPr id="12290" name="Picture 2" descr="../_images/plot_otsu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192" y="3200400"/>
            <a:ext cx="7620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24267" y="5412373"/>
            <a:ext cx="1752600" cy="338554"/>
          </a:xfrm>
          <a:prstGeom prst="rect">
            <a:avLst/>
          </a:prstGeom>
          <a:noFill/>
        </p:spPr>
        <p:txBody>
          <a:bodyPr wrap="square" rtlCol="0">
            <a:spAutoFit/>
          </a:bodyPr>
          <a:lstStyle/>
          <a:p>
            <a:r>
              <a:rPr lang="en-US" sz="1600" dirty="0">
                <a:solidFill>
                  <a:schemeClr val="bg1">
                    <a:lumMod val="50000"/>
                  </a:schemeClr>
                </a:solidFill>
              </a:rPr>
              <a:t>scikit-image.org</a:t>
            </a:r>
          </a:p>
        </p:txBody>
      </p:sp>
      <p:sp>
        <p:nvSpPr>
          <p:cNvPr id="7"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198509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432446"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Constant Threshold</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4" descr="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696" y="609600"/>
            <a:ext cx="3568304" cy="2743200"/>
          </a:xfrm>
          <a:prstGeom prst="rect">
            <a:avLst/>
          </a:prstGeom>
        </p:spPr>
      </p:pic>
      <p:sp>
        <p:nvSpPr>
          <p:cNvPr id="7" name="TextBox 6"/>
          <p:cNvSpPr txBox="1"/>
          <p:nvPr/>
        </p:nvSpPr>
        <p:spPr>
          <a:xfrm>
            <a:off x="1641275" y="1531203"/>
            <a:ext cx="1332416" cy="830997"/>
          </a:xfrm>
          <a:prstGeom prst="rect">
            <a:avLst/>
          </a:prstGeom>
          <a:noFill/>
        </p:spPr>
        <p:txBody>
          <a:bodyPr wrap="none" rtlCol="0">
            <a:spAutoFit/>
          </a:bodyPr>
          <a:lstStyle/>
          <a:p>
            <a:pPr algn="ctr"/>
            <a:r>
              <a:rPr lang="en-US" sz="2400" b="1" dirty="0">
                <a:latin typeface="Comic Sans MS" pitchFamily="66" charset="0"/>
              </a:rPr>
              <a:t>Original</a:t>
            </a:r>
          </a:p>
          <a:p>
            <a:pPr algn="ctr"/>
            <a:r>
              <a:rPr lang="en-US" sz="2400" b="1" dirty="0">
                <a:latin typeface="Comic Sans MS" pitchFamily="66" charset="0"/>
              </a:rPr>
              <a:t>Image</a:t>
            </a:r>
          </a:p>
        </p:txBody>
      </p:sp>
      <p:sp>
        <p:nvSpPr>
          <p:cNvPr id="8" name="TextBox 7"/>
          <p:cNvSpPr txBox="1"/>
          <p:nvPr/>
        </p:nvSpPr>
        <p:spPr>
          <a:xfrm>
            <a:off x="1481777" y="4503003"/>
            <a:ext cx="1651414" cy="830997"/>
          </a:xfrm>
          <a:prstGeom prst="rect">
            <a:avLst/>
          </a:prstGeom>
          <a:noFill/>
        </p:spPr>
        <p:txBody>
          <a:bodyPr wrap="none" rtlCol="0">
            <a:spAutoFit/>
          </a:bodyPr>
          <a:lstStyle/>
          <a:p>
            <a:pPr algn="ctr"/>
            <a:r>
              <a:rPr lang="en-US" sz="2400" b="1" dirty="0">
                <a:latin typeface="Comic Sans MS" pitchFamily="66" charset="0"/>
              </a:rPr>
              <a:t>Constant</a:t>
            </a:r>
          </a:p>
          <a:p>
            <a:pPr algn="ctr"/>
            <a:r>
              <a:rPr lang="en-US" sz="2400" b="1" dirty="0">
                <a:latin typeface="Comic Sans MS" pitchFamily="66" charset="0"/>
              </a:rPr>
              <a:t>Threshold</a:t>
            </a:r>
          </a:p>
        </p:txBody>
      </p:sp>
      <p:pic>
        <p:nvPicPr>
          <p:cNvPr id="7170" name="Picture 2" descr="C:\Users\fenyo\Google Drive\NYU\Teaching\2014 Fall Biostatistics and Bioinformatics\-- 25. Bioimage Informatics\examples\mita\masked_FLAG 50-2_GFP.tif"/>
          <p:cNvPicPr>
            <a:picLocks noChangeAspect="1" noChangeArrowheads="1"/>
          </p:cNvPicPr>
          <p:nvPr/>
        </p:nvPicPr>
        <p:blipFill>
          <a:blip r:embed="rId4" cstate="print"/>
          <a:srcRect/>
          <a:stretch>
            <a:fillRect/>
          </a:stretch>
        </p:blipFill>
        <p:spPr bwMode="auto">
          <a:xfrm>
            <a:off x="3200400" y="3733800"/>
            <a:ext cx="3179619" cy="238471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80046"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Adaptive Threshold</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4" descr="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296" y="609600"/>
            <a:ext cx="3568304" cy="2743200"/>
          </a:xfrm>
          <a:prstGeom prst="rect">
            <a:avLst/>
          </a:prstGeom>
        </p:spPr>
      </p:pic>
      <p:pic>
        <p:nvPicPr>
          <p:cNvPr id="6" name="Picture 5" descr="p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296" y="3657600"/>
            <a:ext cx="3568303" cy="2743200"/>
          </a:xfrm>
          <a:prstGeom prst="rect">
            <a:avLst/>
          </a:prstGeom>
        </p:spPr>
      </p:pic>
      <p:sp>
        <p:nvSpPr>
          <p:cNvPr id="7" name="TextBox 6"/>
          <p:cNvSpPr txBox="1"/>
          <p:nvPr/>
        </p:nvSpPr>
        <p:spPr>
          <a:xfrm>
            <a:off x="1488875" y="1531203"/>
            <a:ext cx="1332416" cy="830997"/>
          </a:xfrm>
          <a:prstGeom prst="rect">
            <a:avLst/>
          </a:prstGeom>
          <a:noFill/>
        </p:spPr>
        <p:txBody>
          <a:bodyPr wrap="none" rtlCol="0">
            <a:spAutoFit/>
          </a:bodyPr>
          <a:lstStyle/>
          <a:p>
            <a:pPr algn="ctr"/>
            <a:r>
              <a:rPr lang="en-US" sz="2400" b="1" dirty="0">
                <a:latin typeface="Comic Sans MS" pitchFamily="66" charset="0"/>
              </a:rPr>
              <a:t>Original</a:t>
            </a:r>
          </a:p>
          <a:p>
            <a:pPr algn="ctr"/>
            <a:r>
              <a:rPr lang="en-US" sz="2400" b="1" dirty="0">
                <a:latin typeface="Comic Sans MS" pitchFamily="66" charset="0"/>
              </a:rPr>
              <a:t>Image</a:t>
            </a:r>
          </a:p>
        </p:txBody>
      </p:sp>
      <p:sp>
        <p:nvSpPr>
          <p:cNvPr id="8" name="TextBox 7"/>
          <p:cNvSpPr txBox="1"/>
          <p:nvPr/>
        </p:nvSpPr>
        <p:spPr>
          <a:xfrm>
            <a:off x="1329377" y="4503003"/>
            <a:ext cx="1651414" cy="830997"/>
          </a:xfrm>
          <a:prstGeom prst="rect">
            <a:avLst/>
          </a:prstGeom>
          <a:noFill/>
        </p:spPr>
        <p:txBody>
          <a:bodyPr wrap="none" rtlCol="0">
            <a:spAutoFit/>
          </a:bodyPr>
          <a:lstStyle/>
          <a:p>
            <a:pPr algn="ctr"/>
            <a:r>
              <a:rPr lang="en-US" sz="2400" b="1" dirty="0">
                <a:latin typeface="Comic Sans MS" pitchFamily="66" charset="0"/>
              </a:rPr>
              <a:t>Adaptive</a:t>
            </a:r>
          </a:p>
          <a:p>
            <a:pPr algn="ctr"/>
            <a:r>
              <a:rPr lang="en-US" sz="2400" b="1" dirty="0">
                <a:latin typeface="Comic Sans MS" pitchFamily="66" charset="0"/>
              </a:rPr>
              <a:t>Threshold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Erosion</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4" descr="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810000"/>
            <a:ext cx="3568302" cy="2743200"/>
          </a:xfrm>
          <a:prstGeom prst="rect">
            <a:avLst/>
          </a:prstGeom>
        </p:spPr>
      </p:pic>
      <p:pic>
        <p:nvPicPr>
          <p:cNvPr id="6" name="Picture 5" descr="p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296" y="838200"/>
            <a:ext cx="3568303" cy="2743200"/>
          </a:xfrm>
          <a:prstGeom prst="rect">
            <a:avLst/>
          </a:prstGeom>
        </p:spPr>
      </p:pic>
      <p:sp>
        <p:nvSpPr>
          <p:cNvPr id="7" name="TextBox 6"/>
          <p:cNvSpPr txBox="1"/>
          <p:nvPr/>
        </p:nvSpPr>
        <p:spPr>
          <a:xfrm>
            <a:off x="1329377" y="1683603"/>
            <a:ext cx="1651414" cy="830997"/>
          </a:xfrm>
          <a:prstGeom prst="rect">
            <a:avLst/>
          </a:prstGeom>
          <a:noFill/>
        </p:spPr>
        <p:txBody>
          <a:bodyPr wrap="none" rtlCol="0">
            <a:spAutoFit/>
          </a:bodyPr>
          <a:lstStyle/>
          <a:p>
            <a:pPr algn="ctr"/>
            <a:r>
              <a:rPr lang="en-US" sz="2400" b="1" dirty="0">
                <a:latin typeface="Comic Sans MS" pitchFamily="66" charset="0"/>
              </a:rPr>
              <a:t>Adaptive</a:t>
            </a:r>
          </a:p>
          <a:p>
            <a:pPr algn="ctr"/>
            <a:r>
              <a:rPr lang="en-US" sz="2400" b="1" dirty="0">
                <a:latin typeface="Comic Sans MS" pitchFamily="66" charset="0"/>
              </a:rPr>
              <a:t>Threshold</a:t>
            </a:r>
          </a:p>
        </p:txBody>
      </p:sp>
      <p:sp>
        <p:nvSpPr>
          <p:cNvPr id="8" name="TextBox 7"/>
          <p:cNvSpPr txBox="1"/>
          <p:nvPr/>
        </p:nvSpPr>
        <p:spPr>
          <a:xfrm>
            <a:off x="1523166" y="4503003"/>
            <a:ext cx="1245855" cy="461665"/>
          </a:xfrm>
          <a:prstGeom prst="rect">
            <a:avLst/>
          </a:prstGeom>
          <a:noFill/>
        </p:spPr>
        <p:txBody>
          <a:bodyPr wrap="none" rtlCol="0">
            <a:spAutoFit/>
          </a:bodyPr>
          <a:lstStyle/>
          <a:p>
            <a:pPr algn="ctr"/>
            <a:r>
              <a:rPr lang="en-US" sz="2400" b="1" dirty="0">
                <a:latin typeface="Comic Sans MS" pitchFamily="66" charset="0"/>
              </a:rPr>
              <a:t>Erosion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Removing Small Objects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4" descr="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838200"/>
            <a:ext cx="3568302" cy="2743200"/>
          </a:xfrm>
          <a:prstGeom prst="rect">
            <a:avLst/>
          </a:prstGeom>
        </p:spPr>
      </p:pic>
      <p:sp>
        <p:nvSpPr>
          <p:cNvPr id="7" name="TextBox 6"/>
          <p:cNvSpPr txBox="1"/>
          <p:nvPr/>
        </p:nvSpPr>
        <p:spPr>
          <a:xfrm>
            <a:off x="1265635" y="4572000"/>
            <a:ext cx="1406154" cy="1200329"/>
          </a:xfrm>
          <a:prstGeom prst="rect">
            <a:avLst/>
          </a:prstGeom>
          <a:noFill/>
        </p:spPr>
        <p:txBody>
          <a:bodyPr wrap="none" rtlCol="0">
            <a:spAutoFit/>
          </a:bodyPr>
          <a:lstStyle/>
          <a:p>
            <a:pPr algn="ctr"/>
            <a:r>
              <a:rPr lang="en-US" sz="2400" b="1" dirty="0">
                <a:latin typeface="Comic Sans MS" pitchFamily="66" charset="0"/>
              </a:rPr>
              <a:t>Small </a:t>
            </a:r>
          </a:p>
          <a:p>
            <a:pPr algn="ctr"/>
            <a:r>
              <a:rPr lang="en-US" sz="2400" b="1" dirty="0">
                <a:latin typeface="Comic Sans MS" pitchFamily="66" charset="0"/>
              </a:rPr>
              <a:t>objects</a:t>
            </a:r>
          </a:p>
          <a:p>
            <a:pPr algn="ctr"/>
            <a:r>
              <a:rPr lang="en-US" sz="2400" b="1" dirty="0">
                <a:latin typeface="Comic Sans MS" pitchFamily="66" charset="0"/>
              </a:rPr>
              <a:t>removed</a:t>
            </a:r>
          </a:p>
        </p:txBody>
      </p:sp>
      <p:sp>
        <p:nvSpPr>
          <p:cNvPr id="8" name="TextBox 7"/>
          <p:cNvSpPr txBox="1"/>
          <p:nvPr/>
        </p:nvSpPr>
        <p:spPr>
          <a:xfrm>
            <a:off x="1371600" y="1900535"/>
            <a:ext cx="1245855" cy="461665"/>
          </a:xfrm>
          <a:prstGeom prst="rect">
            <a:avLst/>
          </a:prstGeom>
          <a:noFill/>
        </p:spPr>
        <p:txBody>
          <a:bodyPr wrap="none" rtlCol="0">
            <a:spAutoFit/>
          </a:bodyPr>
          <a:lstStyle/>
          <a:p>
            <a:pPr algn="ctr"/>
            <a:r>
              <a:rPr lang="en-US" sz="2400" b="1" dirty="0">
                <a:latin typeface="Comic Sans MS" pitchFamily="66" charset="0"/>
              </a:rPr>
              <a:t>Erosion</a:t>
            </a:r>
          </a:p>
        </p:txBody>
      </p:sp>
      <p:pic>
        <p:nvPicPr>
          <p:cNvPr id="9" name="Picture 8" descr="p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3886200"/>
            <a:ext cx="3568303"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Fill Objects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7" name="TextBox 6"/>
          <p:cNvSpPr txBox="1"/>
          <p:nvPr/>
        </p:nvSpPr>
        <p:spPr>
          <a:xfrm>
            <a:off x="1288875" y="4800600"/>
            <a:ext cx="1359668" cy="830997"/>
          </a:xfrm>
          <a:prstGeom prst="rect">
            <a:avLst/>
          </a:prstGeom>
          <a:noFill/>
        </p:spPr>
        <p:txBody>
          <a:bodyPr wrap="none" rtlCol="0">
            <a:spAutoFit/>
          </a:bodyPr>
          <a:lstStyle/>
          <a:p>
            <a:pPr algn="ctr"/>
            <a:r>
              <a:rPr lang="en-US" sz="2400" b="1" dirty="0">
                <a:latin typeface="Comic Sans MS" pitchFamily="66" charset="0"/>
              </a:rPr>
              <a:t>Objects</a:t>
            </a:r>
          </a:p>
          <a:p>
            <a:pPr algn="ctr"/>
            <a:r>
              <a:rPr lang="en-US" sz="2400" b="1" dirty="0">
                <a:latin typeface="Comic Sans MS" pitchFamily="66" charset="0"/>
              </a:rPr>
              <a:t>Filled</a:t>
            </a:r>
          </a:p>
        </p:txBody>
      </p:sp>
      <p:sp>
        <p:nvSpPr>
          <p:cNvPr id="8" name="TextBox 7"/>
          <p:cNvSpPr txBox="1"/>
          <p:nvPr/>
        </p:nvSpPr>
        <p:spPr>
          <a:xfrm>
            <a:off x="1291451" y="1524000"/>
            <a:ext cx="1406154" cy="1200329"/>
          </a:xfrm>
          <a:prstGeom prst="rect">
            <a:avLst/>
          </a:prstGeom>
          <a:noFill/>
        </p:spPr>
        <p:txBody>
          <a:bodyPr wrap="none" rtlCol="0">
            <a:spAutoFit/>
          </a:bodyPr>
          <a:lstStyle/>
          <a:p>
            <a:pPr algn="ctr"/>
            <a:r>
              <a:rPr lang="en-US" sz="2400" b="1" dirty="0">
                <a:latin typeface="Comic Sans MS" pitchFamily="66" charset="0"/>
              </a:rPr>
              <a:t>Small </a:t>
            </a:r>
          </a:p>
          <a:p>
            <a:pPr algn="ctr"/>
            <a:r>
              <a:rPr lang="en-US" sz="2400" b="1" dirty="0">
                <a:latin typeface="Comic Sans MS" pitchFamily="66" charset="0"/>
              </a:rPr>
              <a:t>objects</a:t>
            </a:r>
          </a:p>
          <a:p>
            <a:pPr algn="ctr"/>
            <a:r>
              <a:rPr lang="en-US" sz="2400" b="1" dirty="0">
                <a:latin typeface="Comic Sans MS" pitchFamily="66" charset="0"/>
              </a:rPr>
              <a:t>removed</a:t>
            </a:r>
          </a:p>
        </p:txBody>
      </p:sp>
      <p:pic>
        <p:nvPicPr>
          <p:cNvPr id="9" name="Picture 8" descr="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838200"/>
            <a:ext cx="3568303" cy="2743200"/>
          </a:xfrm>
          <a:prstGeom prst="rect">
            <a:avLst/>
          </a:prstGeom>
        </p:spPr>
      </p:pic>
      <p:pic>
        <p:nvPicPr>
          <p:cNvPr id="10" name="Picture 9"/>
          <p:cNvPicPr>
            <a:picLocks noChangeAspect="1"/>
          </p:cNvPicPr>
          <p:nvPr/>
        </p:nvPicPr>
        <p:blipFill>
          <a:blip r:embed="rId4" cstate="print"/>
          <a:stretch>
            <a:fillRect/>
          </a:stretch>
        </p:blipFill>
        <p:spPr>
          <a:xfrm>
            <a:off x="2743200" y="3886200"/>
            <a:ext cx="3568303"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fenyo\Google Drive\NYU\Teaching\2014  Spring BMI Methods - Signal Processing\figs\gaussian.png"/>
          <p:cNvPicPr>
            <a:picLocks noChangeAspect="1" noChangeArrowheads="1"/>
          </p:cNvPicPr>
          <p:nvPr/>
        </p:nvPicPr>
        <p:blipFill>
          <a:blip r:embed="rId3" cstate="print"/>
          <a:srcRect/>
          <a:stretch>
            <a:fillRect/>
          </a:stretch>
        </p:blipFill>
        <p:spPr bwMode="auto">
          <a:xfrm>
            <a:off x="2438400" y="2743200"/>
            <a:ext cx="3736418" cy="3657600"/>
          </a:xfrm>
          <a:prstGeom prst="rect">
            <a:avLst/>
          </a:prstGeom>
          <a:noFill/>
        </p:spPr>
      </p:pic>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a:t>
            </a:r>
          </a:p>
        </p:txBody>
      </p:sp>
      <p:sp>
        <p:nvSpPr>
          <p:cNvPr id="3098" name="Line 88"/>
          <p:cNvSpPr>
            <a:spLocks noChangeShapeType="1"/>
          </p:cNvSpPr>
          <p:nvPr/>
        </p:nvSpPr>
        <p:spPr bwMode="auto">
          <a:xfrm>
            <a:off x="609600" y="609600"/>
            <a:ext cx="7924800" cy="0"/>
          </a:xfrm>
          <a:prstGeom prst="line">
            <a:avLst/>
          </a:prstGeom>
          <a:noFill/>
          <a:ln w="31750">
            <a:solidFill>
              <a:srgbClr val="CC3300"/>
            </a:solidFill>
            <a:round/>
            <a:headEnd/>
            <a:tailEnd/>
          </a:ln>
        </p:spPr>
        <p:txBody>
          <a:bodyPr/>
          <a:lstStyle/>
          <a:p>
            <a:endParaRPr lang="en-US"/>
          </a:p>
        </p:txBody>
      </p:sp>
      <p:sp>
        <p:nvSpPr>
          <p:cNvPr id="983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p:cNvSpPr txBox="1"/>
          <p:nvPr/>
        </p:nvSpPr>
        <p:spPr>
          <a:xfrm>
            <a:off x="1143000" y="762000"/>
            <a:ext cx="7186583" cy="1938992"/>
          </a:xfrm>
          <a:prstGeom prst="rect">
            <a:avLst/>
          </a:prstGeom>
          <a:noFill/>
        </p:spPr>
        <p:txBody>
          <a:bodyPr wrap="none" rtlCol="0">
            <a:spAutoFit/>
          </a:bodyPr>
          <a:lstStyle/>
          <a:p>
            <a:r>
              <a:rPr lang="en-US" sz="2400" dirty="0">
                <a:latin typeface="Comic Sans MS" pitchFamily="66" charset="0"/>
              </a:rPr>
              <a:t>The derivative of a function is zero at its </a:t>
            </a:r>
          </a:p>
          <a:p>
            <a:r>
              <a:rPr lang="en-US" sz="2400" dirty="0">
                <a:latin typeface="Comic Sans MS" pitchFamily="66" charset="0"/>
              </a:rPr>
              <a:t>minima and maxima.</a:t>
            </a:r>
          </a:p>
          <a:p>
            <a:endParaRPr lang="en-US" sz="2400" dirty="0">
              <a:latin typeface="Comic Sans MS" pitchFamily="66" charset="0"/>
            </a:endParaRPr>
          </a:p>
          <a:p>
            <a:r>
              <a:rPr lang="en-US" sz="2400" dirty="0">
                <a:latin typeface="Comic Sans MS" pitchFamily="66" charset="0"/>
              </a:rPr>
              <a:t>The second derivative is negative at maxima and </a:t>
            </a:r>
          </a:p>
          <a:p>
            <a:r>
              <a:rPr lang="en-US" sz="2400" dirty="0">
                <a:latin typeface="Comic Sans MS" pitchFamily="66" charset="0"/>
              </a:rPr>
              <a:t>positive at minima.</a:t>
            </a:r>
          </a:p>
        </p:txBody>
      </p:sp>
      <p:cxnSp>
        <p:nvCxnSpPr>
          <p:cNvPr id="32" name="Straight Connector 31"/>
          <p:cNvCxnSpPr/>
          <p:nvPr/>
        </p:nvCxnSpPr>
        <p:spPr>
          <a:xfrm flipH="1">
            <a:off x="4114800" y="3855720"/>
            <a:ext cx="152400"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886200" y="33528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80560" y="3855720"/>
            <a:ext cx="152400"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1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Watershed Segmentation</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4" descr="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848" y="3505200"/>
            <a:ext cx="3568303" cy="2743200"/>
          </a:xfrm>
          <a:prstGeom prst="rect">
            <a:avLst/>
          </a:prstGeom>
        </p:spPr>
      </p:pic>
      <p:sp>
        <p:nvSpPr>
          <p:cNvPr id="6" name="TextBox 5"/>
          <p:cNvSpPr txBox="1"/>
          <p:nvPr/>
        </p:nvSpPr>
        <p:spPr>
          <a:xfrm>
            <a:off x="1288875" y="1600200"/>
            <a:ext cx="1359668" cy="830997"/>
          </a:xfrm>
          <a:prstGeom prst="rect">
            <a:avLst/>
          </a:prstGeom>
          <a:noFill/>
        </p:spPr>
        <p:txBody>
          <a:bodyPr wrap="none" rtlCol="0">
            <a:spAutoFit/>
          </a:bodyPr>
          <a:lstStyle/>
          <a:p>
            <a:pPr algn="ctr"/>
            <a:r>
              <a:rPr lang="en-US" sz="2400" b="1" dirty="0">
                <a:latin typeface="Comic Sans MS" pitchFamily="66" charset="0"/>
              </a:rPr>
              <a:t>Objects</a:t>
            </a:r>
          </a:p>
          <a:p>
            <a:pPr algn="ctr"/>
            <a:r>
              <a:rPr lang="en-US" sz="2400" b="1" dirty="0">
                <a:latin typeface="Comic Sans MS" pitchFamily="66" charset="0"/>
              </a:rPr>
              <a:t>Filled</a:t>
            </a:r>
          </a:p>
        </p:txBody>
      </p:sp>
      <p:pic>
        <p:nvPicPr>
          <p:cNvPr id="7" name="Picture 6"/>
          <p:cNvPicPr>
            <a:picLocks noChangeAspect="1"/>
          </p:cNvPicPr>
          <p:nvPr/>
        </p:nvPicPr>
        <p:blipFill>
          <a:blip r:embed="rId4" cstate="print"/>
          <a:stretch>
            <a:fillRect/>
          </a:stretch>
        </p:blipFill>
        <p:spPr>
          <a:xfrm>
            <a:off x="2743200" y="685800"/>
            <a:ext cx="3568303" cy="2743200"/>
          </a:xfrm>
          <a:prstGeom prst="rect">
            <a:avLst/>
          </a:prstGeom>
        </p:spPr>
      </p:pic>
      <p:sp>
        <p:nvSpPr>
          <p:cNvPr id="8" name="TextBox 7"/>
          <p:cNvSpPr txBox="1"/>
          <p:nvPr/>
        </p:nvSpPr>
        <p:spPr>
          <a:xfrm>
            <a:off x="685800" y="4426803"/>
            <a:ext cx="2175596" cy="830997"/>
          </a:xfrm>
          <a:prstGeom prst="rect">
            <a:avLst/>
          </a:prstGeom>
          <a:noFill/>
        </p:spPr>
        <p:txBody>
          <a:bodyPr wrap="none" rtlCol="0">
            <a:spAutoFit/>
          </a:bodyPr>
          <a:lstStyle/>
          <a:p>
            <a:pPr algn="ctr"/>
            <a:r>
              <a:rPr lang="en-US" sz="2400" b="1" dirty="0">
                <a:latin typeface="Comic Sans MS" pitchFamily="66" charset="0"/>
              </a:rPr>
              <a:t>Watershed</a:t>
            </a:r>
          </a:p>
          <a:p>
            <a:pPr algn="ctr"/>
            <a:r>
              <a:rPr lang="en-US" sz="2400" b="1" dirty="0">
                <a:latin typeface="Comic Sans MS" pitchFamily="66" charset="0"/>
              </a:rPr>
              <a:t>Segmentation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microscopy_tests\new detect nucleus\test_nucleus-figure-distan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983" y="1000262"/>
            <a:ext cx="2667000" cy="5334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9" name="Picture 5" descr="C:\microscopy_tests\new detect nucleus\test_nucleus-figure-distance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983" y="1005093"/>
            <a:ext cx="2667000" cy="5334000"/>
          </a:xfrm>
          <a:prstGeom prst="rect">
            <a:avLst/>
          </a:prstGeom>
          <a:noFill/>
        </p:spPr>
      </p:pic>
      <p:pic>
        <p:nvPicPr>
          <p:cNvPr id="1027" name="Picture 3" descr="C:\microscopy_tests\new detect nucleus\test_nucleus-figure-ma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8" y="1005093"/>
            <a:ext cx="2667000" cy="5334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a:off x="4639448" y="3429001"/>
            <a:ext cx="304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562308" y="1197232"/>
            <a:ext cx="304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050908" y="4124462"/>
            <a:ext cx="304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116183" y="5029201"/>
            <a:ext cx="304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5500519" y="3305308"/>
            <a:ext cx="3563943" cy="9726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dirty="0"/>
              <a:t>2. Reverse the pixels and apply </a:t>
            </a:r>
            <a:r>
              <a:rPr lang="en-US" sz="2200" i="1" dirty="0"/>
              <a:t>watershed algorithm</a:t>
            </a:r>
          </a:p>
        </p:txBody>
      </p:sp>
      <p:cxnSp>
        <p:nvCxnSpPr>
          <p:cNvPr id="33" name="Straight Arrow Connector 32"/>
          <p:cNvCxnSpPr/>
          <p:nvPr/>
        </p:nvCxnSpPr>
        <p:spPr>
          <a:xfrm flipH="1">
            <a:off x="3897876" y="5513543"/>
            <a:ext cx="304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itle 1"/>
          <p:cNvSpPr txBox="1">
            <a:spLocks/>
          </p:cNvSpPr>
          <p:nvPr/>
        </p:nvSpPr>
        <p:spPr>
          <a:xfrm>
            <a:off x="5503857" y="914400"/>
            <a:ext cx="3505200" cy="13343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dirty="0"/>
              <a:t>1. Calculate distance from each pixel to the edge and label the local maxima</a:t>
            </a:r>
          </a:p>
        </p:txBody>
      </p:sp>
      <p:sp>
        <p:nvSpPr>
          <p:cNvPr id="2" name="Rectangle 1"/>
          <p:cNvSpPr/>
          <p:nvPr/>
        </p:nvSpPr>
        <p:spPr>
          <a:xfrm>
            <a:off x="5420983" y="2099321"/>
            <a:ext cx="3723016" cy="1107996"/>
          </a:xfrm>
          <a:prstGeom prst="rect">
            <a:avLst/>
          </a:prstGeom>
          <a:ln w="3175">
            <a:solidFill>
              <a:schemeClr val="tx1"/>
            </a:solidFill>
          </a:ln>
        </p:spPr>
        <p:txBody>
          <a:bodyPr wrap="square">
            <a:spAutoFit/>
          </a:bodyPr>
          <a:lstStyle/>
          <a:p>
            <a:r>
              <a:rPr lang="en-US" sz="1100" dirty="0">
                <a:latin typeface="Courier New" pitchFamily="49" charset="0"/>
                <a:cs typeface="Courier New" pitchFamily="49" charset="0"/>
              </a:rPr>
              <a:t>from </a:t>
            </a:r>
            <a:r>
              <a:rPr lang="en-US" sz="1100" dirty="0" err="1">
                <a:latin typeface="Courier New" pitchFamily="49" charset="0"/>
                <a:cs typeface="Courier New" pitchFamily="49" charset="0"/>
              </a:rPr>
              <a:t>mahotas</a:t>
            </a:r>
            <a:r>
              <a:rPr lang="en-US" sz="1100" dirty="0">
                <a:latin typeface="Courier New" pitchFamily="49" charset="0"/>
                <a:cs typeface="Courier New" pitchFamily="49" charset="0"/>
              </a:rPr>
              <a:t> import distance, label</a:t>
            </a:r>
          </a:p>
          <a:p>
            <a:r>
              <a:rPr lang="en-US" sz="1100" dirty="0">
                <a:latin typeface="Courier New" pitchFamily="49" charset="0"/>
                <a:cs typeface="Courier New" pitchFamily="49" charset="0"/>
              </a:rPr>
              <a:t>from </a:t>
            </a:r>
            <a:r>
              <a:rPr lang="en-US" sz="1100" dirty="0" err="1">
                <a:latin typeface="Courier New" pitchFamily="49" charset="0"/>
                <a:cs typeface="Courier New" pitchFamily="49" charset="0"/>
              </a:rPr>
              <a:t>skimage</a:t>
            </a:r>
            <a:r>
              <a:rPr lang="en-US" sz="1100" dirty="0">
                <a:latin typeface="Courier New" pitchFamily="49" charset="0"/>
                <a:cs typeface="Courier New" pitchFamily="49" charset="0"/>
              </a:rPr>
              <a:t> import feature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distances = distance(mask)</a:t>
            </a:r>
          </a:p>
          <a:p>
            <a:r>
              <a:rPr lang="en-US" sz="1100" dirty="0">
                <a:latin typeface="Courier New" pitchFamily="49" charset="0"/>
                <a:cs typeface="Courier New" pitchFamily="49" charset="0"/>
              </a:rPr>
              <a:t>maxima = </a:t>
            </a:r>
            <a:r>
              <a:rPr lang="en-US" sz="1100" dirty="0" err="1">
                <a:latin typeface="Courier New" pitchFamily="49" charset="0"/>
                <a:cs typeface="Courier New" pitchFamily="49" charset="0"/>
              </a:rPr>
              <a:t>feature.peak_local_max</a:t>
            </a:r>
            <a:r>
              <a:rPr lang="en-US" sz="1100" dirty="0">
                <a:latin typeface="Courier New" pitchFamily="49" charset="0"/>
                <a:cs typeface="Courier New" pitchFamily="49" charset="0"/>
              </a:rPr>
              <a:t>(distances)</a:t>
            </a:r>
          </a:p>
          <a:p>
            <a:r>
              <a:rPr lang="en-US" sz="1100" dirty="0">
                <a:latin typeface="Courier New" pitchFamily="49" charset="0"/>
                <a:cs typeface="Courier New" pitchFamily="49" charset="0"/>
              </a:rPr>
              <a:t>spots, n = label(maxima)</a:t>
            </a:r>
          </a:p>
        </p:txBody>
      </p:sp>
      <p:sp>
        <p:nvSpPr>
          <p:cNvPr id="3" name="Rectangle 2"/>
          <p:cNvSpPr/>
          <p:nvPr/>
        </p:nvSpPr>
        <p:spPr>
          <a:xfrm>
            <a:off x="5403784" y="4139436"/>
            <a:ext cx="3723016" cy="430887"/>
          </a:xfrm>
          <a:prstGeom prst="rect">
            <a:avLst/>
          </a:prstGeom>
          <a:ln w="3175">
            <a:solidFill>
              <a:schemeClr val="tx1"/>
            </a:solidFill>
          </a:ln>
        </p:spPr>
        <p:txBody>
          <a:bodyPr wrap="square">
            <a:spAutoFit/>
          </a:bodyPr>
          <a:lstStyle/>
          <a:p>
            <a:r>
              <a:rPr lang="en-US" sz="1100" dirty="0">
                <a:latin typeface="Courier New" pitchFamily="49" charset="0"/>
                <a:cs typeface="Courier New" pitchFamily="49" charset="0"/>
              </a:rPr>
              <a:t>surface = </a:t>
            </a:r>
            <a:r>
              <a:rPr lang="en-US" sz="1100" dirty="0" err="1">
                <a:latin typeface="Courier New" pitchFamily="49" charset="0"/>
                <a:cs typeface="Courier New" pitchFamily="49" charset="0"/>
              </a:rPr>
              <a:t>distances.max</a:t>
            </a:r>
            <a:r>
              <a:rPr lang="en-US" sz="1100" dirty="0">
                <a:latin typeface="Courier New" pitchFamily="49" charset="0"/>
                <a:cs typeface="Courier New" pitchFamily="49" charset="0"/>
              </a:rPr>
              <a:t>() - distances</a:t>
            </a:r>
          </a:p>
          <a:p>
            <a:r>
              <a:rPr lang="en-US" sz="1100" dirty="0">
                <a:latin typeface="Courier New" pitchFamily="49" charset="0"/>
                <a:cs typeface="Courier New" pitchFamily="49" charset="0"/>
              </a:rPr>
              <a:t>areas = </a:t>
            </a:r>
            <a:r>
              <a:rPr lang="en-US" sz="1100" dirty="0" err="1">
                <a:latin typeface="Courier New" pitchFamily="49" charset="0"/>
                <a:cs typeface="Courier New" pitchFamily="49" charset="0"/>
              </a:rPr>
              <a:t>mahotas.cwatershed</a:t>
            </a:r>
            <a:r>
              <a:rPr lang="en-US" sz="1100" dirty="0">
                <a:latin typeface="Courier New" pitchFamily="49" charset="0"/>
                <a:cs typeface="Courier New" pitchFamily="49" charset="0"/>
              </a:rPr>
              <a:t>(surface, spots)</a:t>
            </a:r>
          </a:p>
        </p:txBody>
      </p:sp>
      <p:pic>
        <p:nvPicPr>
          <p:cNvPr id="2050" name="Picture 2" descr="watershed_fig3_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662" y="1662170"/>
            <a:ext cx="11430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ershed_fig9_w.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59772"/>
            <a:ext cx="2011289" cy="14239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5662" y="3305308"/>
            <a:ext cx="4572000" cy="1200329"/>
          </a:xfrm>
          <a:prstGeom prst="rect">
            <a:avLst/>
          </a:prstGeom>
        </p:spPr>
        <p:txBody>
          <a:bodyPr>
            <a:spAutoFit/>
          </a:bodyPr>
          <a:lstStyle/>
          <a:p>
            <a:r>
              <a:rPr lang="en-US" b="1" i="1" dirty="0"/>
              <a:t>Bright Areas = high, dark areas = low</a:t>
            </a:r>
          </a:p>
          <a:p>
            <a:endParaRPr lang="en-US" b="1" i="1" dirty="0"/>
          </a:p>
          <a:p>
            <a:r>
              <a:rPr lang="en-US" b="1" i="1" dirty="0"/>
              <a:t>Change the image into another image whose catchment basins are the objects to identify</a:t>
            </a:r>
            <a:r>
              <a:rPr lang="en-US" dirty="0"/>
              <a:t>.</a:t>
            </a:r>
          </a:p>
        </p:txBody>
      </p:sp>
      <p:cxnSp>
        <p:nvCxnSpPr>
          <p:cNvPr id="10" name="Straight Arrow Connector 9"/>
          <p:cNvCxnSpPr/>
          <p:nvPr/>
        </p:nvCxnSpPr>
        <p:spPr>
          <a:xfrm>
            <a:off x="5116183" y="2362201"/>
            <a:ext cx="67501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Watershed Segmentation</a:t>
            </a:r>
            <a:endParaRPr lang="sv-SE" sz="2800" b="1" dirty="0">
              <a:latin typeface="Comic Sans MS" pitchFamily="66" charset="0"/>
            </a:endParaRPr>
          </a:p>
        </p:txBody>
      </p:sp>
      <p:sp>
        <p:nvSpPr>
          <p:cNvPr id="23"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4101706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xit" presetSubtype="0" fill="hold" nodeType="withEffect">
                                  <p:stCondLst>
                                    <p:cond delay="0"/>
                                  </p:stCondLst>
                                  <p:childTnLst>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52"/>
                                        </p:tgtEl>
                                      </p:cBhvr>
                                    </p:animEffect>
                                    <p:set>
                                      <p:cBhvr>
                                        <p:cTn id="34" dur="1" fill="hold">
                                          <p:stCondLst>
                                            <p:cond delay="499"/>
                                          </p:stCondLst>
                                        </p:cTn>
                                        <p:tgtEl>
                                          <p:spTgt spid="205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animEffect transition="in" filter="fade">
                                      <p:cBhvr>
                                        <p:cTn id="45" dur="500"/>
                                        <p:tgtEl>
                                          <p:spTgt spid="10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2" grpId="0" animBg="1"/>
      <p:bldP spid="3"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icroscopy_tests\new detect nucleus\test_nucleus-figure-masked-watershed-are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91088"/>
            <a:ext cx="2667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13192" y="533400"/>
            <a:ext cx="6568608" cy="8663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dirty="0"/>
              <a:t>3. Result: Labeled Areas are the watershed lines</a:t>
            </a:r>
            <a:endParaRPr lang="en-US" sz="2200" i="1" dirty="0"/>
          </a:p>
        </p:txBody>
      </p:sp>
      <p:sp>
        <p:nvSpPr>
          <p:cNvPr id="14"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Watershed Segmentation</a:t>
            </a:r>
            <a:endParaRPr lang="sv-SE" sz="2800" b="1" dirty="0">
              <a:latin typeface="Comic Sans MS" pitchFamily="66" charset="0"/>
            </a:endParaRPr>
          </a:p>
        </p:txBody>
      </p:sp>
      <p:sp>
        <p:nvSpPr>
          <p:cNvPr id="15"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16" name="Picture 5" descr="C:\microscopy_tests\new detect nucleus\test_nucleus-figure-distance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2667000" cy="5334000"/>
          </a:xfrm>
          <a:prstGeom prst="rect">
            <a:avLst/>
          </a:prstGeom>
          <a:noFill/>
        </p:spPr>
      </p:pic>
      <p:cxnSp>
        <p:nvCxnSpPr>
          <p:cNvPr id="17" name="Straight Arrow Connector 16"/>
          <p:cNvCxnSpPr/>
          <p:nvPr/>
        </p:nvCxnSpPr>
        <p:spPr>
          <a:xfrm>
            <a:off x="4038600" y="3581400"/>
            <a:ext cx="67501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200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00" y="5553457"/>
            <a:ext cx="1447800" cy="369332"/>
          </a:xfrm>
          <a:prstGeom prst="rect">
            <a:avLst/>
          </a:prstGeom>
          <a:noFill/>
        </p:spPr>
        <p:txBody>
          <a:bodyPr wrap="square" rtlCol="0">
            <a:spAutoFit/>
          </a:bodyPr>
          <a:lstStyle/>
          <a:p>
            <a:r>
              <a:rPr lang="en-US" dirty="0"/>
              <a:t>TIRF image</a:t>
            </a:r>
          </a:p>
        </p:txBody>
      </p:sp>
      <p:pic>
        <p:nvPicPr>
          <p:cNvPr id="4" name="Picture 3"/>
          <p:cNvPicPr>
            <a:picLocks noChangeAspect="1"/>
          </p:cNvPicPr>
          <p:nvPr/>
        </p:nvPicPr>
        <p:blipFill>
          <a:blip r:embed="rId3"/>
          <a:stretch>
            <a:fillRect/>
          </a:stretch>
        </p:blipFill>
        <p:spPr>
          <a:xfrm>
            <a:off x="1103720" y="1034068"/>
            <a:ext cx="6363880" cy="5524779"/>
          </a:xfrm>
          <a:prstGeom prst="rect">
            <a:avLst/>
          </a:prstGeom>
        </p:spPr>
      </p:pic>
      <p:pic>
        <p:nvPicPr>
          <p:cNvPr id="5" name="Picture 4"/>
          <p:cNvPicPr>
            <a:picLocks noChangeAspect="1"/>
          </p:cNvPicPr>
          <p:nvPr/>
        </p:nvPicPr>
        <p:blipFill>
          <a:blip r:embed="rId4"/>
          <a:stretch>
            <a:fillRect/>
          </a:stretch>
        </p:blipFill>
        <p:spPr>
          <a:xfrm>
            <a:off x="1103720" y="1033675"/>
            <a:ext cx="6363880" cy="5522375"/>
          </a:xfrm>
          <a:prstGeom prst="rect">
            <a:avLst/>
          </a:prstGeom>
        </p:spPr>
      </p:pic>
      <p:sp>
        <p:nvSpPr>
          <p:cNvPr id="6" name="TextBox 5"/>
          <p:cNvSpPr txBox="1"/>
          <p:nvPr/>
        </p:nvSpPr>
        <p:spPr>
          <a:xfrm>
            <a:off x="1167180" y="5882561"/>
            <a:ext cx="1170877" cy="477054"/>
          </a:xfrm>
          <a:prstGeom prst="rect">
            <a:avLst/>
          </a:prstGeom>
          <a:noFill/>
        </p:spPr>
        <p:txBody>
          <a:bodyPr wrap="square" rtlCol="0">
            <a:spAutoFit/>
          </a:bodyPr>
          <a:lstStyle/>
          <a:p>
            <a:r>
              <a:rPr lang="en-US" sz="2500" b="1" dirty="0">
                <a:solidFill>
                  <a:srgbClr val="CC00CC"/>
                </a:solidFill>
                <a:latin typeface="Candara" pitchFamily="34" charset="0"/>
              </a:rPr>
              <a:t>PKP</a:t>
            </a:r>
            <a:r>
              <a:rPr lang="en-US" sz="2500" b="1" dirty="0">
                <a:solidFill>
                  <a:srgbClr val="CC00CC"/>
                </a:solidFill>
              </a:rPr>
              <a:t>2</a:t>
            </a:r>
          </a:p>
        </p:txBody>
      </p:sp>
      <p:cxnSp>
        <p:nvCxnSpPr>
          <p:cNvPr id="7" name="Straight Connector 6"/>
          <p:cNvCxnSpPr/>
          <p:nvPr/>
        </p:nvCxnSpPr>
        <p:spPr>
          <a:xfrm>
            <a:off x="6292560" y="6362344"/>
            <a:ext cx="101670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92561" y="5882561"/>
            <a:ext cx="1016703" cy="494472"/>
          </a:xfrm>
          <a:prstGeom prst="rect">
            <a:avLst/>
          </a:prstGeom>
          <a:noFill/>
        </p:spPr>
        <p:txBody>
          <a:bodyPr wrap="square" rtlCol="0">
            <a:spAutoFit/>
          </a:bodyPr>
          <a:lstStyle/>
          <a:p>
            <a:pPr algn="ctr"/>
            <a:r>
              <a:rPr lang="en-US" sz="2500" b="1" dirty="0">
                <a:solidFill>
                  <a:schemeClr val="bg1"/>
                </a:solidFill>
              </a:rPr>
              <a:t>5 </a:t>
            </a:r>
            <a:r>
              <a:rPr lang="el-GR" sz="2500" b="1" dirty="0">
                <a:solidFill>
                  <a:schemeClr val="bg1"/>
                </a:solidFill>
                <a:latin typeface="Times New Roman"/>
                <a:cs typeface="Times New Roman"/>
              </a:rPr>
              <a:t>μ</a:t>
            </a:r>
            <a:r>
              <a:rPr lang="en-US" sz="2500" b="1" dirty="0">
                <a:solidFill>
                  <a:schemeClr val="bg1"/>
                </a:solidFill>
              </a:rPr>
              <a:t>m</a:t>
            </a:r>
          </a:p>
        </p:txBody>
      </p:sp>
      <p:sp>
        <p:nvSpPr>
          <p:cNvPr id="9" name="TextBox 8"/>
          <p:cNvSpPr txBox="1"/>
          <p:nvPr/>
        </p:nvSpPr>
        <p:spPr>
          <a:xfrm>
            <a:off x="854167" y="0"/>
            <a:ext cx="7476727" cy="800219"/>
          </a:xfrm>
          <a:prstGeom prst="rect">
            <a:avLst/>
          </a:prstGeom>
          <a:noFill/>
        </p:spPr>
        <p:txBody>
          <a:bodyPr wrap="none" rtlCol="0">
            <a:spAutoFit/>
          </a:bodyPr>
          <a:lstStyle/>
          <a:p>
            <a:pPr algn="ctr"/>
            <a:r>
              <a:rPr lang="en-US" sz="2800" b="1" dirty="0">
                <a:latin typeface="Comic Sans MS" pitchFamily="66" charset="0"/>
              </a:rPr>
              <a:t>Super Resolution Fluorescence Microscopy</a:t>
            </a:r>
            <a:br>
              <a:rPr lang="en-US" sz="3200" dirty="0"/>
            </a:br>
            <a:r>
              <a:rPr lang="en-US" dirty="0"/>
              <a:t>Single Molecule Localization Microscopy (PALM, </a:t>
            </a:r>
            <a:r>
              <a:rPr lang="en-US" dirty="0" err="1"/>
              <a:t>dSTORM</a:t>
            </a:r>
            <a:r>
              <a:rPr lang="en-US" dirty="0"/>
              <a:t>)</a:t>
            </a:r>
          </a:p>
        </p:txBody>
      </p:sp>
      <p:sp>
        <p:nvSpPr>
          <p:cNvPr id="10" name="TextBox 9"/>
          <p:cNvSpPr txBox="1"/>
          <p:nvPr/>
        </p:nvSpPr>
        <p:spPr>
          <a:xfrm>
            <a:off x="7676560" y="5553457"/>
            <a:ext cx="1334680" cy="369332"/>
          </a:xfrm>
          <a:prstGeom prst="rect">
            <a:avLst/>
          </a:prstGeom>
          <a:solidFill>
            <a:schemeClr val="bg1"/>
          </a:solidFill>
        </p:spPr>
        <p:txBody>
          <a:bodyPr wrap="square" rtlCol="0">
            <a:spAutoFit/>
          </a:bodyPr>
          <a:lstStyle/>
          <a:p>
            <a:r>
              <a:rPr lang="en-US" dirty="0"/>
              <a:t>SRM</a:t>
            </a:r>
          </a:p>
        </p:txBody>
      </p:sp>
      <p:sp>
        <p:nvSpPr>
          <p:cNvPr id="12" name="Rectangle 11"/>
          <p:cNvSpPr/>
          <p:nvPr/>
        </p:nvSpPr>
        <p:spPr>
          <a:xfrm>
            <a:off x="5494431" y="6548325"/>
            <a:ext cx="2844874" cy="276999"/>
          </a:xfrm>
          <a:prstGeom prst="rect">
            <a:avLst/>
          </a:prstGeom>
        </p:spPr>
        <p:txBody>
          <a:bodyPr wrap="none">
            <a:spAutoFit/>
          </a:bodyPr>
          <a:lstStyle/>
          <a:p>
            <a:r>
              <a:rPr lang="en-US" sz="1200" dirty="0">
                <a:latin typeface="Arial" charset="0"/>
                <a:ea typeface="ＭＳ Ｐゴシック" charset="0"/>
                <a:cs typeface="Arial" charset="0"/>
              </a:rPr>
              <a:t>Image  from Esperanza </a:t>
            </a:r>
            <a:r>
              <a:rPr lang="en-US" sz="1200" dirty="0" err="1">
                <a:latin typeface="Arial" charset="0"/>
                <a:ea typeface="ＭＳ Ｐゴシック" charset="0"/>
                <a:cs typeface="Arial" charset="0"/>
              </a:rPr>
              <a:t>Agullo-Pascual</a:t>
            </a:r>
            <a:endParaRPr lang="en-US" sz="1200" dirty="0">
              <a:latin typeface="Arial" charset="0"/>
              <a:ea typeface="ＭＳ Ｐゴシック" charset="0"/>
              <a:cs typeface="Arial" charset="0"/>
            </a:endParaRPr>
          </a:p>
        </p:txBody>
      </p:sp>
      <p:sp>
        <p:nvSpPr>
          <p:cNvPr id="13" name="Line 88">
            <a:extLst>
              <a:ext uri="{FF2B5EF4-FFF2-40B4-BE49-F238E27FC236}">
                <a16:creationId xmlns:a16="http://schemas.microsoft.com/office/drawing/2014/main" id="{840813EE-31D7-4E65-B291-5B23302C3BFB}"/>
              </a:ext>
            </a:extLst>
          </p:cNvPr>
          <p:cNvSpPr>
            <a:spLocks noChangeShapeType="1"/>
          </p:cNvSpPr>
          <p:nvPr/>
        </p:nvSpPr>
        <p:spPr bwMode="auto">
          <a:xfrm>
            <a:off x="809076" y="489858"/>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294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Overlap Example</a:t>
            </a:r>
            <a:endParaRPr lang="sv-SE" sz="2800" b="1" dirty="0">
              <a:latin typeface="Comic Sans MS" pitchFamily="66" charset="0"/>
            </a:endParaRPr>
          </a:p>
        </p:txBody>
      </p:sp>
      <p:sp>
        <p:nvSpPr>
          <p:cNvPr id="3098" name="Line 88"/>
          <p:cNvSpPr>
            <a:spLocks noChangeShapeType="1"/>
          </p:cNvSpPr>
          <p:nvPr/>
        </p:nvSpPr>
        <p:spPr bwMode="auto">
          <a:xfrm>
            <a:off x="809076" y="533400"/>
            <a:ext cx="7924800" cy="0"/>
          </a:xfrm>
          <a:prstGeom prst="line">
            <a:avLst/>
          </a:prstGeom>
          <a:noFill/>
          <a:ln w="31750">
            <a:solidFill>
              <a:srgbClr val="CC3300"/>
            </a:solidFill>
            <a:round/>
            <a:headEnd/>
            <a:tailEnd/>
          </a:ln>
        </p:spPr>
        <p:txBody>
          <a:bodyPr/>
          <a:lstStyle/>
          <a:p>
            <a:endParaRPr lang="en-US"/>
          </a:p>
        </p:txBody>
      </p:sp>
      <p:sp>
        <p:nvSpPr>
          <p:cNvPr id="4" name="TextBox 3"/>
          <p:cNvSpPr txBox="1"/>
          <p:nvPr/>
        </p:nvSpPr>
        <p:spPr>
          <a:xfrm>
            <a:off x="2819400" y="6211669"/>
            <a:ext cx="3581430" cy="369332"/>
          </a:xfrm>
          <a:prstGeom prst="rect">
            <a:avLst/>
          </a:prstGeom>
          <a:noFill/>
        </p:spPr>
        <p:txBody>
          <a:bodyPr wrap="none" rtlCol="0">
            <a:spAutoFit/>
          </a:bodyPr>
          <a:lstStyle/>
          <a:p>
            <a:r>
              <a:rPr lang="en-US" b="1" dirty="0">
                <a:latin typeface="Comic Sans MS" pitchFamily="66" charset="0"/>
              </a:rPr>
              <a:t>Dylan Reid and Eli Rothenberg</a:t>
            </a:r>
          </a:p>
        </p:txBody>
      </p:sp>
      <p:pic>
        <p:nvPicPr>
          <p:cNvPr id="8194" name="Picture 2" descr="C:\Users\fenyo\Google Drive\NYU\Teaching\2014 Fall Biostatistics and Bioinformatics\-- 25. Bioimage Informatics\examples\reid\image.tif"/>
          <p:cNvPicPr>
            <a:picLocks noChangeAspect="1" noChangeArrowheads="1"/>
          </p:cNvPicPr>
          <p:nvPr/>
        </p:nvPicPr>
        <p:blipFill>
          <a:blip r:embed="rId3" cstate="print"/>
          <a:srcRect/>
          <a:stretch>
            <a:fillRect/>
          </a:stretch>
        </p:blipFill>
        <p:spPr bwMode="auto">
          <a:xfrm>
            <a:off x="1295400" y="762000"/>
            <a:ext cx="6553200" cy="52604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Splitting Colors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2" descr="C:\Users\fenyo\Google Drive\NYU\Teaching\2014 Fall Biostatistics and Bioinformatics\-- 25. Bioimage Informatics\examples\reid\image.tif"/>
          <p:cNvPicPr>
            <a:picLocks noChangeAspect="1" noChangeArrowheads="1"/>
          </p:cNvPicPr>
          <p:nvPr/>
        </p:nvPicPr>
        <p:blipFill>
          <a:blip r:embed="rId3" cstate="print"/>
          <a:srcRect/>
          <a:stretch>
            <a:fillRect/>
          </a:stretch>
        </p:blipFill>
        <p:spPr bwMode="auto">
          <a:xfrm>
            <a:off x="685800" y="2057400"/>
            <a:ext cx="3657599" cy="2936058"/>
          </a:xfrm>
          <a:prstGeom prst="rect">
            <a:avLst/>
          </a:prstGeom>
          <a:noFill/>
        </p:spPr>
      </p:pic>
      <p:pic>
        <p:nvPicPr>
          <p:cNvPr id="1026" name="Picture 2" descr="C:\Users\fenyo\Google Drive\NYU\Teaching\2014 Fall Biostatistics and Bioinformatics\-- 25. Bioimage Informatics\examples\reid\image_red.tif"/>
          <p:cNvPicPr>
            <a:picLocks noChangeAspect="1" noChangeArrowheads="1"/>
          </p:cNvPicPr>
          <p:nvPr/>
        </p:nvPicPr>
        <p:blipFill>
          <a:blip r:embed="rId4" cstate="print"/>
          <a:srcRect/>
          <a:stretch>
            <a:fillRect/>
          </a:stretch>
        </p:blipFill>
        <p:spPr bwMode="auto">
          <a:xfrm>
            <a:off x="5181600" y="685800"/>
            <a:ext cx="3657600" cy="2936059"/>
          </a:xfrm>
          <a:prstGeom prst="rect">
            <a:avLst/>
          </a:prstGeom>
          <a:noFill/>
        </p:spPr>
      </p:pic>
      <p:pic>
        <p:nvPicPr>
          <p:cNvPr id="1027" name="Picture 3" descr="C:\Users\fenyo\Google Drive\NYU\Teaching\2014 Fall Biostatistics and Bioinformatics\-- 25. Bioimage Informatics\examples\reid\image_green.tif"/>
          <p:cNvPicPr>
            <a:picLocks noChangeAspect="1" noChangeArrowheads="1"/>
          </p:cNvPicPr>
          <p:nvPr/>
        </p:nvPicPr>
        <p:blipFill>
          <a:blip r:embed="rId5" cstate="print"/>
          <a:srcRect/>
          <a:stretch>
            <a:fillRect/>
          </a:stretch>
        </p:blipFill>
        <p:spPr bwMode="auto">
          <a:xfrm>
            <a:off x="5181600" y="3733800"/>
            <a:ext cx="3657600" cy="2936059"/>
          </a:xfrm>
          <a:prstGeom prst="rect">
            <a:avLst/>
          </a:prstGeom>
          <a:noFill/>
        </p:spPr>
      </p:pic>
      <p:sp>
        <p:nvSpPr>
          <p:cNvPr id="8" name="TextBox 7"/>
          <p:cNvSpPr txBox="1"/>
          <p:nvPr/>
        </p:nvSpPr>
        <p:spPr>
          <a:xfrm>
            <a:off x="1219200" y="1595735"/>
            <a:ext cx="2379177" cy="461665"/>
          </a:xfrm>
          <a:prstGeom prst="rect">
            <a:avLst/>
          </a:prstGeom>
          <a:noFill/>
        </p:spPr>
        <p:txBody>
          <a:bodyPr wrap="none" rtlCol="0">
            <a:spAutoFit/>
          </a:bodyPr>
          <a:lstStyle/>
          <a:p>
            <a:pPr algn="ctr"/>
            <a:r>
              <a:rPr lang="en-US" sz="2400" b="1" dirty="0">
                <a:latin typeface="Comic Sans MS" pitchFamily="66" charset="0"/>
              </a:rPr>
              <a:t>Original Image</a:t>
            </a:r>
          </a:p>
        </p:txBody>
      </p:sp>
      <p:sp>
        <p:nvSpPr>
          <p:cNvPr id="9" name="TextBox 8"/>
          <p:cNvSpPr txBox="1"/>
          <p:nvPr/>
        </p:nvSpPr>
        <p:spPr>
          <a:xfrm>
            <a:off x="6242560" y="762000"/>
            <a:ext cx="1781258" cy="461665"/>
          </a:xfrm>
          <a:prstGeom prst="rect">
            <a:avLst/>
          </a:prstGeom>
          <a:solidFill>
            <a:schemeClr val="bg1"/>
          </a:solidFill>
        </p:spPr>
        <p:txBody>
          <a:bodyPr wrap="none" rtlCol="0">
            <a:spAutoFit/>
          </a:bodyPr>
          <a:lstStyle/>
          <a:p>
            <a:pPr algn="ctr"/>
            <a:r>
              <a:rPr lang="en-US" sz="2400" b="1" dirty="0">
                <a:latin typeface="Comic Sans MS" pitchFamily="66" charset="0"/>
              </a:rPr>
              <a:t>Red Image</a:t>
            </a:r>
          </a:p>
        </p:txBody>
      </p:sp>
      <p:sp>
        <p:nvSpPr>
          <p:cNvPr id="10" name="TextBox 9"/>
          <p:cNvSpPr txBox="1"/>
          <p:nvPr/>
        </p:nvSpPr>
        <p:spPr>
          <a:xfrm>
            <a:off x="6015909" y="3810000"/>
            <a:ext cx="2093843" cy="461665"/>
          </a:xfrm>
          <a:prstGeom prst="rect">
            <a:avLst/>
          </a:prstGeom>
          <a:solidFill>
            <a:schemeClr val="bg1"/>
          </a:solidFill>
        </p:spPr>
        <p:txBody>
          <a:bodyPr wrap="none" rtlCol="0">
            <a:spAutoFit/>
          </a:bodyPr>
          <a:lstStyle/>
          <a:p>
            <a:pPr algn="ctr"/>
            <a:r>
              <a:rPr lang="en-US" sz="2400" b="1" dirty="0">
                <a:latin typeface="Comic Sans MS" pitchFamily="66" charset="0"/>
              </a:rPr>
              <a:t>Green Image</a:t>
            </a:r>
          </a:p>
        </p:txBody>
      </p:sp>
      <p:cxnSp>
        <p:nvCxnSpPr>
          <p:cNvPr id="3" name="Straight Arrow Connector 2"/>
          <p:cNvCxnSpPr/>
          <p:nvPr/>
        </p:nvCxnSpPr>
        <p:spPr>
          <a:xfrm flipV="1">
            <a:off x="4376652" y="2362200"/>
            <a:ext cx="762001"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76652" y="4038600"/>
            <a:ext cx="762001"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455373" y="525087"/>
            <a:ext cx="3050836" cy="461665"/>
          </a:xfrm>
          <a:prstGeom prst="rect">
            <a:avLst/>
          </a:prstGeom>
          <a:solidFill>
            <a:schemeClr val="bg1"/>
          </a:solidFill>
        </p:spPr>
        <p:txBody>
          <a:bodyPr wrap="none" rtlCol="0">
            <a:spAutoFit/>
          </a:bodyPr>
          <a:lstStyle/>
          <a:p>
            <a:pPr algn="ctr"/>
            <a:r>
              <a:rPr lang="en-US" sz="2400" b="1" dirty="0" err="1">
                <a:latin typeface="Comic Sans MS" pitchFamily="66" charset="0"/>
              </a:rPr>
              <a:t>Thresholded</a:t>
            </a:r>
            <a:r>
              <a:rPr lang="en-US" sz="2400" b="1" dirty="0">
                <a:latin typeface="Comic Sans MS" pitchFamily="66" charset="0"/>
              </a:rPr>
              <a:t> Image</a:t>
            </a:r>
          </a:p>
        </p:txBody>
      </p:sp>
      <p:sp>
        <p:nvSpPr>
          <p:cNvPr id="11" name="TextBox 10"/>
          <p:cNvSpPr txBox="1"/>
          <p:nvPr/>
        </p:nvSpPr>
        <p:spPr>
          <a:xfrm>
            <a:off x="1798002" y="521204"/>
            <a:ext cx="2379177" cy="461665"/>
          </a:xfrm>
          <a:prstGeom prst="rect">
            <a:avLst/>
          </a:prstGeom>
          <a:solidFill>
            <a:schemeClr val="bg1"/>
          </a:solidFill>
        </p:spPr>
        <p:txBody>
          <a:bodyPr wrap="none" rtlCol="0">
            <a:spAutoFit/>
          </a:bodyPr>
          <a:lstStyle/>
          <a:p>
            <a:pPr algn="ctr"/>
            <a:r>
              <a:rPr lang="en-US" sz="2400" b="1" dirty="0">
                <a:latin typeface="Comic Sans MS" pitchFamily="66" charset="0"/>
              </a:rPr>
              <a:t>Original Image</a:t>
            </a:r>
          </a:p>
        </p:txBody>
      </p:sp>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Constant Threshold</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2" descr="C:\Users\fenyo\Google Drive\NYU\Teaching\2014 Fall Biostatistics and Bioinformatics\-- 25. Bioimage Informatics\examples\reid\image_red.tif"/>
          <p:cNvPicPr>
            <a:picLocks noChangeAspect="1" noChangeArrowheads="1"/>
          </p:cNvPicPr>
          <p:nvPr/>
        </p:nvPicPr>
        <p:blipFill>
          <a:blip r:embed="rId3" cstate="print"/>
          <a:srcRect/>
          <a:stretch>
            <a:fillRect/>
          </a:stretch>
        </p:blipFill>
        <p:spPr bwMode="auto">
          <a:xfrm>
            <a:off x="1295400" y="951247"/>
            <a:ext cx="3657600" cy="2936059"/>
          </a:xfrm>
          <a:prstGeom prst="rect">
            <a:avLst/>
          </a:prstGeom>
          <a:noFill/>
        </p:spPr>
      </p:pic>
      <p:pic>
        <p:nvPicPr>
          <p:cNvPr id="6" name="Picture 3" descr="C:\Users\fenyo\Google Drive\NYU\Teaching\2014 Fall Biostatistics and Bioinformatics\-- 25. Bioimage Informatics\examples\reid\image_green.tif"/>
          <p:cNvPicPr>
            <a:picLocks noChangeAspect="1" noChangeArrowheads="1"/>
          </p:cNvPicPr>
          <p:nvPr/>
        </p:nvPicPr>
        <p:blipFill>
          <a:blip r:embed="rId4" cstate="print"/>
          <a:srcRect/>
          <a:stretch>
            <a:fillRect/>
          </a:stretch>
        </p:blipFill>
        <p:spPr bwMode="auto">
          <a:xfrm>
            <a:off x="1295400" y="3921941"/>
            <a:ext cx="3657600" cy="2936059"/>
          </a:xfrm>
          <a:prstGeom prst="rect">
            <a:avLst/>
          </a:prstGeom>
          <a:noFill/>
        </p:spPr>
      </p:pic>
      <p:sp>
        <p:nvSpPr>
          <p:cNvPr id="7" name="TextBox 6"/>
          <p:cNvSpPr txBox="1"/>
          <p:nvPr/>
        </p:nvSpPr>
        <p:spPr>
          <a:xfrm>
            <a:off x="76200" y="1455003"/>
            <a:ext cx="1098378" cy="830997"/>
          </a:xfrm>
          <a:prstGeom prst="rect">
            <a:avLst/>
          </a:prstGeom>
          <a:solidFill>
            <a:schemeClr val="bg1"/>
          </a:solidFill>
        </p:spPr>
        <p:txBody>
          <a:bodyPr wrap="none" rtlCol="0">
            <a:spAutoFit/>
          </a:bodyPr>
          <a:lstStyle/>
          <a:p>
            <a:pPr algn="ctr"/>
            <a:r>
              <a:rPr lang="en-US" sz="2400" b="1" dirty="0">
                <a:latin typeface="Comic Sans MS" pitchFamily="66" charset="0"/>
              </a:rPr>
              <a:t>Red</a:t>
            </a:r>
          </a:p>
          <a:p>
            <a:pPr algn="ctr"/>
            <a:r>
              <a:rPr lang="en-US" sz="2400" b="1" dirty="0">
                <a:latin typeface="Comic Sans MS" pitchFamily="66" charset="0"/>
              </a:rPr>
              <a:t>Image</a:t>
            </a:r>
          </a:p>
        </p:txBody>
      </p:sp>
      <p:sp>
        <p:nvSpPr>
          <p:cNvPr id="8" name="TextBox 7"/>
          <p:cNvSpPr txBox="1"/>
          <p:nvPr/>
        </p:nvSpPr>
        <p:spPr>
          <a:xfrm>
            <a:off x="44622" y="4572000"/>
            <a:ext cx="1098378" cy="830997"/>
          </a:xfrm>
          <a:prstGeom prst="rect">
            <a:avLst/>
          </a:prstGeom>
          <a:solidFill>
            <a:schemeClr val="bg1"/>
          </a:solidFill>
        </p:spPr>
        <p:txBody>
          <a:bodyPr wrap="none" rtlCol="0">
            <a:spAutoFit/>
          </a:bodyPr>
          <a:lstStyle/>
          <a:p>
            <a:pPr algn="ctr"/>
            <a:r>
              <a:rPr lang="en-US" sz="2400" b="1" dirty="0">
                <a:latin typeface="Comic Sans MS" pitchFamily="66" charset="0"/>
              </a:rPr>
              <a:t>Green</a:t>
            </a:r>
          </a:p>
          <a:p>
            <a:pPr algn="ctr"/>
            <a:r>
              <a:rPr lang="en-US" sz="2400" b="1" dirty="0">
                <a:latin typeface="Comic Sans MS" pitchFamily="66" charset="0"/>
              </a:rPr>
              <a:t>Image</a:t>
            </a:r>
          </a:p>
        </p:txBody>
      </p:sp>
      <p:pic>
        <p:nvPicPr>
          <p:cNvPr id="2050" name="Picture 2" descr="C:\Users\fenyo\Google Drive\NYU\Teaching\2014 Fall Biostatistics and Bioinformatics\-- 25. Bioimage Informatics\examples\reid\image_red_mask.tif"/>
          <p:cNvPicPr>
            <a:picLocks noChangeAspect="1" noChangeArrowheads="1"/>
          </p:cNvPicPr>
          <p:nvPr/>
        </p:nvPicPr>
        <p:blipFill>
          <a:blip r:embed="rId5" cstate="print"/>
          <a:srcRect/>
          <a:stretch>
            <a:fillRect/>
          </a:stretch>
        </p:blipFill>
        <p:spPr bwMode="auto">
          <a:xfrm>
            <a:off x="5181600" y="951247"/>
            <a:ext cx="3657600" cy="2936059"/>
          </a:xfrm>
          <a:prstGeom prst="rect">
            <a:avLst/>
          </a:prstGeom>
          <a:noFill/>
        </p:spPr>
      </p:pic>
      <p:pic>
        <p:nvPicPr>
          <p:cNvPr id="2051" name="Picture 3" descr="C:\Users\fenyo\Google Drive\NYU\Teaching\2014 Fall Biostatistics and Bioinformatics\-- 25. Bioimage Informatics\examples\reid\image_green_mask.tif"/>
          <p:cNvPicPr>
            <a:picLocks noChangeAspect="1" noChangeArrowheads="1"/>
          </p:cNvPicPr>
          <p:nvPr/>
        </p:nvPicPr>
        <p:blipFill>
          <a:blip r:embed="rId6" cstate="print"/>
          <a:srcRect/>
          <a:stretch>
            <a:fillRect/>
          </a:stretch>
        </p:blipFill>
        <p:spPr bwMode="auto">
          <a:xfrm>
            <a:off x="5181600" y="3921941"/>
            <a:ext cx="3657600" cy="2936059"/>
          </a:xfrm>
          <a:prstGeom prst="rect">
            <a:avLst/>
          </a:prstGeom>
          <a:noFill/>
        </p:spPr>
      </p:pic>
      <p:pic>
        <p:nvPicPr>
          <p:cNvPr id="13" name="Picture 2" descr="C:\Users\fenyo\Google Drive\NYU\Teaching\2014 Fall Biostatistics and Bioinformatics\-- 25. Bioimage Informatics\examples\reid\image_red.tif"/>
          <p:cNvPicPr>
            <a:picLocks noChangeAspect="1" noChangeArrowheads="1"/>
          </p:cNvPicPr>
          <p:nvPr/>
        </p:nvPicPr>
        <p:blipFill rotWithShape="1">
          <a:blip r:embed="rId3" cstate="print"/>
          <a:srcRect l="30190" t="59523" r="38219" b="11882"/>
          <a:stretch/>
        </p:blipFill>
        <p:spPr bwMode="auto">
          <a:xfrm>
            <a:off x="2405148" y="2685006"/>
            <a:ext cx="1155470" cy="839586"/>
          </a:xfrm>
          <a:prstGeom prst="rect">
            <a:avLst/>
          </a:prstGeom>
          <a:noFill/>
          <a:ln w="25400">
            <a:solidFill>
              <a:srgbClr val="C00000"/>
            </a:solidFill>
          </a:ln>
        </p:spPr>
      </p:pic>
      <p:pic>
        <p:nvPicPr>
          <p:cNvPr id="15" name="Picture 2" descr="C:\Users\fenyo\Google Drive\NYU\Teaching\2014 Fall Biostatistics and Bioinformatics\-- 25. Bioimage Informatics\examples\reid\image_red_mask.tif"/>
          <p:cNvPicPr>
            <a:picLocks noChangeAspect="1" noChangeArrowheads="1"/>
          </p:cNvPicPr>
          <p:nvPr/>
        </p:nvPicPr>
        <p:blipFill rotWithShape="1">
          <a:blip r:embed="rId5" cstate="print"/>
          <a:srcRect l="30076" t="58672" r="38106" b="11883"/>
          <a:stretch/>
        </p:blipFill>
        <p:spPr bwMode="auto">
          <a:xfrm>
            <a:off x="6282517" y="2684175"/>
            <a:ext cx="1132450" cy="841248"/>
          </a:xfrm>
          <a:prstGeom prst="rect">
            <a:avLst/>
          </a:prstGeom>
          <a:noFill/>
          <a:ln w="254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400000" y="400000"/>
                                    </p:animScale>
                                  </p:childTnLst>
                                </p:cTn>
                              </p:par>
                              <p:par>
                                <p:cTn id="7" presetID="6" presetClass="emph" presetSubtype="0" fill="hold" nodeType="withEffect">
                                  <p:stCondLst>
                                    <p:cond delay="0"/>
                                  </p:stCondLst>
                                  <p:childTnLst>
                                    <p:animScale>
                                      <p:cBhvr>
                                        <p:cTn id="8" dur="2000" fill="hold"/>
                                        <p:tgtEl>
                                          <p:spTgt spid="1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192" y="0"/>
            <a:ext cx="8702207" cy="5880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Comic Sans MS" pitchFamily="66" charset="0"/>
                <a:ea typeface="+mn-ea"/>
                <a:cs typeface="+mn-cs"/>
              </a:rPr>
              <a:t>Labeling of Particles</a:t>
            </a:r>
          </a:p>
        </p:txBody>
      </p:sp>
      <p:pic>
        <p:nvPicPr>
          <p:cNvPr id="3085" name="Picture 13" descr="C:\Users\snkeegan76\Desktop\Picture4.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784" y="2363787"/>
            <a:ext cx="2151063" cy="27416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12462" y="1239328"/>
            <a:ext cx="2827923" cy="4939814"/>
          </a:xfrm>
          <a:prstGeom prst="rect">
            <a:avLst/>
          </a:prstGeom>
          <a:noFill/>
        </p:spPr>
        <p:txBody>
          <a:bodyPr wrap="square" rtlCol="0">
            <a:spAutoFit/>
          </a:bodyPr>
          <a:lstStyle/>
          <a:p>
            <a:r>
              <a:rPr lang="en-US" sz="900" dirty="0"/>
              <a:t>0 0 0 0 0 0 0 0 0 0 0 0 0 0 0 0 0 0 0 0 0 0 0 0 0 0 0 0</a:t>
            </a:r>
          </a:p>
          <a:p>
            <a:r>
              <a:rPr lang="en-US" sz="900" dirty="0"/>
              <a:t>0 0 0 0 0 0 0 0 0 0 0 0 0 0 0 0 0 0 0 0 0 0 0 0 0 0 0 0</a:t>
            </a:r>
          </a:p>
          <a:p>
            <a:r>
              <a:rPr lang="en-US" sz="900" dirty="0"/>
              <a:t>0 0 0 0 0 0 0 0 0 0 0 0 0 0 0 0 0 0 0 0 0 </a:t>
            </a:r>
            <a:r>
              <a:rPr lang="en-US" sz="900" b="1" dirty="0">
                <a:solidFill>
                  <a:srgbClr val="FF0000"/>
                </a:solidFill>
              </a:rPr>
              <a:t>1 1 1 </a:t>
            </a:r>
            <a:r>
              <a:rPr lang="en-US" sz="900" dirty="0"/>
              <a:t>0 0 0 0</a:t>
            </a:r>
          </a:p>
          <a:p>
            <a:r>
              <a:rPr lang="en-US" sz="900" dirty="0"/>
              <a:t>0 0 0 0 0 0 0 0 0 0 0 0 0 0 0 0 0 0 0 0 0 0 </a:t>
            </a:r>
            <a:r>
              <a:rPr lang="en-US" sz="900" b="1" dirty="0">
                <a:solidFill>
                  <a:srgbClr val="FF0000"/>
                </a:solidFill>
              </a:rPr>
              <a:t>1 1</a:t>
            </a:r>
            <a:r>
              <a:rPr lang="en-US" sz="900" dirty="0"/>
              <a:t> 0 0 0 0</a:t>
            </a:r>
          </a:p>
          <a:p>
            <a:r>
              <a:rPr lang="en-US" sz="900" dirty="0"/>
              <a:t>0 0 0 0 0 0 0 0 0 0 0 0 0 0 0 0 0 0 0 0 0 0 </a:t>
            </a:r>
            <a:r>
              <a:rPr lang="en-US" sz="900" b="1" dirty="0">
                <a:solidFill>
                  <a:srgbClr val="FF0000"/>
                </a:solidFill>
              </a:rPr>
              <a:t>1 1 </a:t>
            </a:r>
            <a:r>
              <a:rPr lang="en-US" sz="900" dirty="0"/>
              <a:t>0 0 0 0</a:t>
            </a:r>
          </a:p>
          <a:p>
            <a:r>
              <a:rPr lang="en-US" sz="900" dirty="0"/>
              <a:t>0 0 0 0 0 0 0 0 0 0 0 0 0 0 0 0 0 0 0 0 0 0 0 0 0 0 0 0</a:t>
            </a:r>
          </a:p>
          <a:p>
            <a:r>
              <a:rPr lang="en-US" sz="900" dirty="0"/>
              <a:t>0 0 0 0 0 0 0 0 0 0 0 0 0 0 0 0 0 0 0 0 0 0 0 0 0 0 0 0</a:t>
            </a:r>
          </a:p>
          <a:p>
            <a:r>
              <a:rPr lang="en-US" sz="900" dirty="0"/>
              <a:t>0 0 0 0 0 0 </a:t>
            </a:r>
            <a:r>
              <a:rPr lang="en-US" sz="900" b="1" dirty="0">
                <a:solidFill>
                  <a:srgbClr val="FF0000"/>
                </a:solidFill>
              </a:rPr>
              <a:t>1</a:t>
            </a:r>
            <a:r>
              <a:rPr lang="en-US" sz="900" dirty="0"/>
              <a:t> 0 0 0 0 0 0 0 0 0 0 0 0 0 0 0 0 0 0 0 0 0</a:t>
            </a:r>
          </a:p>
          <a:p>
            <a:r>
              <a:rPr lang="en-US" sz="900" dirty="0"/>
              <a:t>0 0 0 0 0 </a:t>
            </a:r>
            <a:r>
              <a:rPr lang="en-US" sz="900" b="1" dirty="0">
                <a:solidFill>
                  <a:srgbClr val="FF0000"/>
                </a:solidFill>
              </a:rPr>
              <a:t>1 1 1 </a:t>
            </a:r>
            <a:r>
              <a:rPr lang="en-US" sz="900" dirty="0"/>
              <a:t>0 0 0 0 0 0 0 0 0 0 0 0 0 0 0 0 0 0 0 0</a:t>
            </a:r>
          </a:p>
          <a:p>
            <a:r>
              <a:rPr lang="en-US" sz="900" dirty="0"/>
              <a:t>0 0 0 0 0 </a:t>
            </a:r>
            <a:r>
              <a:rPr lang="en-US" sz="900" b="1" dirty="0">
                <a:solidFill>
                  <a:srgbClr val="FF0000"/>
                </a:solidFill>
              </a:rPr>
              <a:t>1 1 1 1 </a:t>
            </a:r>
            <a:r>
              <a:rPr lang="en-US" sz="900" dirty="0"/>
              <a:t>0 0 0 0 0 0 0 0 0 0 0 0 0 0 0 0 0 0 0</a:t>
            </a:r>
          </a:p>
          <a:p>
            <a:r>
              <a:rPr lang="en-US" sz="900" dirty="0"/>
              <a:t>0 0 0 0 </a:t>
            </a:r>
            <a:r>
              <a:rPr lang="en-US" sz="900" b="1" dirty="0">
                <a:solidFill>
                  <a:srgbClr val="FF0000"/>
                </a:solidFill>
              </a:rPr>
              <a:t>1 1 1 1 1 </a:t>
            </a:r>
            <a:r>
              <a:rPr lang="en-US" sz="900" dirty="0"/>
              <a:t>0 0 0 0 0 0 0 0 0 0 0 0 0 0 0 0 0 0 0</a:t>
            </a:r>
          </a:p>
          <a:p>
            <a:r>
              <a:rPr lang="en-US" sz="900" dirty="0"/>
              <a:t>0 0 0 0 0 </a:t>
            </a:r>
            <a:r>
              <a:rPr lang="en-US" sz="900" b="1" dirty="0">
                <a:solidFill>
                  <a:srgbClr val="FF0000"/>
                </a:solidFill>
              </a:rPr>
              <a:t>1 1 1 1 </a:t>
            </a:r>
            <a:r>
              <a:rPr lang="en-US" sz="900" dirty="0"/>
              <a:t>0 0 0 0 0 0 0 0 0 0 0 0 0 0 0 0 0 0 0</a:t>
            </a:r>
          </a:p>
          <a:p>
            <a:r>
              <a:rPr lang="en-US" sz="900" dirty="0"/>
              <a:t>0 0 0 0 0 </a:t>
            </a:r>
            <a:r>
              <a:rPr lang="en-US" sz="900" b="1" dirty="0">
                <a:solidFill>
                  <a:srgbClr val="FF0000"/>
                </a:solidFill>
              </a:rPr>
              <a:t>1 1 1 </a:t>
            </a:r>
            <a:r>
              <a:rPr lang="en-US" sz="900" dirty="0"/>
              <a:t>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a:t>
            </a:r>
            <a:r>
              <a:rPr lang="en-US" sz="900" b="1" dirty="0">
                <a:solidFill>
                  <a:srgbClr val="FF0000"/>
                </a:solidFill>
              </a:rPr>
              <a:t>1 1</a:t>
            </a:r>
            <a:r>
              <a:rPr lang="en-US" sz="900" dirty="0"/>
              <a:t> 0 0 0 0 0</a:t>
            </a:r>
          </a:p>
          <a:p>
            <a:r>
              <a:rPr lang="en-US" sz="900" dirty="0"/>
              <a:t>0 0 0 0 0 0 0 0 0 0 0 0 0 0 0 0 0 0 0 0 0 </a:t>
            </a:r>
            <a:r>
              <a:rPr lang="en-US" sz="900" b="1" dirty="0">
                <a:solidFill>
                  <a:srgbClr val="FF0000"/>
                </a:solidFill>
              </a:rPr>
              <a:t>1 1 1 </a:t>
            </a:r>
            <a:r>
              <a:rPr lang="en-US" sz="900" dirty="0"/>
              <a:t>0 0 0 0</a:t>
            </a:r>
          </a:p>
          <a:p>
            <a:r>
              <a:rPr lang="en-US" sz="900" dirty="0"/>
              <a:t>0 0 0 0 0 0 0 0 0 0 0 0 0 0 0 0 0 0 0 0 0 </a:t>
            </a:r>
            <a:r>
              <a:rPr lang="en-US" sz="900" b="1" dirty="0">
                <a:solidFill>
                  <a:srgbClr val="FF0000"/>
                </a:solidFill>
              </a:rPr>
              <a:t>1 1</a:t>
            </a:r>
            <a:r>
              <a:rPr lang="en-US" sz="900" dirty="0"/>
              <a:t>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a:t>
            </a:r>
            <a:r>
              <a:rPr lang="en-US" sz="900" b="1" dirty="0">
                <a:solidFill>
                  <a:srgbClr val="FF0000"/>
                </a:solidFill>
              </a:rPr>
              <a:t>1 1 1 </a:t>
            </a:r>
            <a:r>
              <a:rPr lang="en-US" sz="900" dirty="0"/>
              <a:t>0 0 0 0 0 0 0 0 0 0 0 0 0 0 0 0 0</a:t>
            </a:r>
          </a:p>
          <a:p>
            <a:r>
              <a:rPr lang="en-US" sz="900" dirty="0"/>
              <a:t>0 0 0 0 0 0 0 </a:t>
            </a:r>
            <a:r>
              <a:rPr lang="en-US" sz="900" b="1" dirty="0">
                <a:solidFill>
                  <a:srgbClr val="FF0000"/>
                </a:solidFill>
              </a:rPr>
              <a:t>1 1 1 1 </a:t>
            </a:r>
            <a:r>
              <a:rPr lang="en-US" sz="900" dirty="0"/>
              <a:t>0 0 0 0 0 0 0 0 0 0 0 0 0 0 0 0 0</a:t>
            </a:r>
          </a:p>
          <a:p>
            <a:r>
              <a:rPr lang="en-US" sz="900" dirty="0"/>
              <a:t>0 0 0 0 0 0 0 </a:t>
            </a:r>
            <a:r>
              <a:rPr lang="en-US" sz="900" b="1" dirty="0">
                <a:solidFill>
                  <a:srgbClr val="FF0000"/>
                </a:solidFill>
              </a:rPr>
              <a:t>1 1 1 1 1 </a:t>
            </a:r>
            <a:r>
              <a:rPr lang="en-US" sz="900" dirty="0"/>
              <a:t>0 0 0 0 0 0 0 0 0 0 0 0 0 0 0 0</a:t>
            </a:r>
          </a:p>
          <a:p>
            <a:r>
              <a:rPr lang="en-US" sz="900" dirty="0"/>
              <a:t>0 0 0 0 0 0 </a:t>
            </a:r>
            <a:r>
              <a:rPr lang="en-US" sz="900" b="1" dirty="0">
                <a:solidFill>
                  <a:srgbClr val="FF0000"/>
                </a:solidFill>
              </a:rPr>
              <a:t>1 1 1 1 1 </a:t>
            </a:r>
            <a:r>
              <a:rPr lang="en-US" sz="900" dirty="0"/>
              <a:t>0 0 0 0 0 0 0 0 0 0 0 0 0 0 0 0 0</a:t>
            </a:r>
          </a:p>
          <a:p>
            <a:r>
              <a:rPr lang="en-US" sz="900" dirty="0"/>
              <a:t>0 0 0 0 0 0 0 </a:t>
            </a:r>
            <a:r>
              <a:rPr lang="en-US" sz="900" b="1" dirty="0">
                <a:solidFill>
                  <a:srgbClr val="FF0000"/>
                </a:solidFill>
              </a:rPr>
              <a:t>1 1 1 1 </a:t>
            </a:r>
            <a:r>
              <a:rPr lang="en-US" sz="900" dirty="0"/>
              <a:t>0 0 0 0 0 0 0 0 0 0 0 0 0 0 0 0 0</a:t>
            </a:r>
          </a:p>
          <a:p>
            <a:r>
              <a:rPr lang="en-US" sz="900" dirty="0"/>
              <a:t>0 0 0 0 0 0 0 0 </a:t>
            </a:r>
            <a:r>
              <a:rPr lang="en-US" sz="900" b="1" dirty="0">
                <a:solidFill>
                  <a:srgbClr val="FF0000"/>
                </a:solidFill>
              </a:rPr>
              <a:t>1 1 1 </a:t>
            </a:r>
            <a:r>
              <a:rPr lang="en-US" sz="900" dirty="0"/>
              <a:t>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p:txBody>
      </p:sp>
      <p:cxnSp>
        <p:nvCxnSpPr>
          <p:cNvPr id="11" name="Straight Arrow Connector 10"/>
          <p:cNvCxnSpPr/>
          <p:nvPr/>
        </p:nvCxnSpPr>
        <p:spPr>
          <a:xfrm>
            <a:off x="2479062" y="3739399"/>
            <a:ext cx="533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840385" y="3666226"/>
            <a:ext cx="44878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55593" y="1304026"/>
            <a:ext cx="2700173" cy="4791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89167" y="1231814"/>
            <a:ext cx="2845651" cy="4939814"/>
          </a:xfrm>
          <a:prstGeom prst="rect">
            <a:avLst/>
          </a:prstGeom>
          <a:noFill/>
        </p:spPr>
        <p:txBody>
          <a:bodyPr wrap="none" rtlCol="0">
            <a:spAutoFit/>
          </a:bodyPr>
          <a:lstStyle/>
          <a:p>
            <a:r>
              <a:rPr lang="en-US" sz="900" dirty="0"/>
              <a:t>0 0 0 0 0 0 0 0 0 0 0 0 0 0 0 0 0 0 0 0 0 0 0 0 0 0 0 0</a:t>
            </a:r>
          </a:p>
          <a:p>
            <a:r>
              <a:rPr lang="en-US" sz="900" dirty="0"/>
              <a:t>0 0 0 0 0 0 0 0 0 0 0 0 0 0 0 0 0 0 0 0 0 0 0 0 0 0 0 0</a:t>
            </a:r>
          </a:p>
          <a:p>
            <a:r>
              <a:rPr lang="en-US" sz="900" dirty="0"/>
              <a:t>0 0 0 0 0 0 0 0 0 0 0 0 0 0 0 0 0 0 0 0 0 </a:t>
            </a:r>
            <a:r>
              <a:rPr lang="en-US" sz="900" b="1" dirty="0">
                <a:solidFill>
                  <a:srgbClr val="FF0000"/>
                </a:solidFill>
              </a:rPr>
              <a:t>1 1 1 </a:t>
            </a:r>
            <a:r>
              <a:rPr lang="en-US" sz="900" dirty="0"/>
              <a:t>0 0 0 0</a:t>
            </a:r>
          </a:p>
          <a:p>
            <a:r>
              <a:rPr lang="en-US" sz="900" dirty="0"/>
              <a:t>0 0 0 0 0 0 0 0 0 0 0 0 0 0 0 0 0 0 0 0 0 0 </a:t>
            </a:r>
            <a:r>
              <a:rPr lang="en-US" sz="900" b="1" dirty="0">
                <a:solidFill>
                  <a:srgbClr val="FF0000"/>
                </a:solidFill>
              </a:rPr>
              <a:t>1 1</a:t>
            </a:r>
            <a:r>
              <a:rPr lang="en-US" sz="900" dirty="0"/>
              <a:t> 0 0 0 0</a:t>
            </a:r>
          </a:p>
          <a:p>
            <a:r>
              <a:rPr lang="en-US" sz="900" dirty="0"/>
              <a:t>0 0 0 0 0 0 0 0 0 0 0 0 0 0 0 0 0 0 0 0 0 0 </a:t>
            </a:r>
            <a:r>
              <a:rPr lang="en-US" sz="900" b="1" dirty="0">
                <a:solidFill>
                  <a:srgbClr val="FF0000"/>
                </a:solidFill>
              </a:rPr>
              <a:t>1 1</a:t>
            </a:r>
            <a:r>
              <a:rPr lang="en-US" sz="900" dirty="0"/>
              <a:t> 0 0 0 0</a:t>
            </a:r>
          </a:p>
          <a:p>
            <a:r>
              <a:rPr lang="en-US" sz="900" dirty="0"/>
              <a:t>0 0 0 0 0 0 0 0 0 0 0 0 0 0 0 0 0 0 0 0 0 0 0 0 0 0 0 0</a:t>
            </a:r>
          </a:p>
          <a:p>
            <a:r>
              <a:rPr lang="en-US" sz="900" dirty="0"/>
              <a:t>0 0 0 0 0 0 0 0 0 0 0 0 0 0 0 0 0 0 0 0 0 0 0 0 0 0 0 0</a:t>
            </a:r>
          </a:p>
          <a:p>
            <a:r>
              <a:rPr lang="en-US" sz="900" dirty="0"/>
              <a:t>0 0 0 0 0 0 </a:t>
            </a:r>
            <a:r>
              <a:rPr lang="en-US" sz="900" b="1" dirty="0">
                <a:solidFill>
                  <a:srgbClr val="FF0000"/>
                </a:solidFill>
              </a:rPr>
              <a:t>2</a:t>
            </a:r>
            <a:r>
              <a:rPr lang="en-US" sz="900" dirty="0"/>
              <a:t> 0 0 0 0 0 0 0 0 0 0 0 0 0 0 0 0 0 0 0 0 0</a:t>
            </a:r>
          </a:p>
          <a:p>
            <a:r>
              <a:rPr lang="en-US" sz="900" dirty="0"/>
              <a:t>0 0 0 0 0 </a:t>
            </a:r>
            <a:r>
              <a:rPr lang="en-US" sz="900" b="1" dirty="0">
                <a:solidFill>
                  <a:srgbClr val="FF0000"/>
                </a:solidFill>
              </a:rPr>
              <a:t>2 2 2 </a:t>
            </a:r>
            <a:r>
              <a:rPr lang="en-US" sz="900" dirty="0"/>
              <a:t>0 0 0 0 0 0 0 0 0 0 0 0 0 0 0 0 0 0 0 0</a:t>
            </a:r>
          </a:p>
          <a:p>
            <a:r>
              <a:rPr lang="en-US" sz="900" dirty="0"/>
              <a:t>0 0 0 0 0 </a:t>
            </a:r>
            <a:r>
              <a:rPr lang="en-US" sz="900" b="1" dirty="0">
                <a:solidFill>
                  <a:srgbClr val="FF0000"/>
                </a:solidFill>
              </a:rPr>
              <a:t>2 2 2 2 </a:t>
            </a:r>
            <a:r>
              <a:rPr lang="en-US" sz="900" dirty="0"/>
              <a:t>0 0 0 0 0 0 0 0 0 0 0 0 0 0 0 0 0 0 0</a:t>
            </a:r>
          </a:p>
          <a:p>
            <a:r>
              <a:rPr lang="en-US" sz="900" dirty="0"/>
              <a:t>0 0 0 0 </a:t>
            </a:r>
            <a:r>
              <a:rPr lang="en-US" sz="900" b="1" dirty="0">
                <a:solidFill>
                  <a:srgbClr val="FF0000"/>
                </a:solidFill>
              </a:rPr>
              <a:t>2 2 2 2 2 </a:t>
            </a:r>
            <a:r>
              <a:rPr lang="en-US" sz="900" dirty="0"/>
              <a:t>0 0 0 0 0 0 0 0 0 0 0 0 0 0 0 0 0 0 0</a:t>
            </a:r>
          </a:p>
          <a:p>
            <a:r>
              <a:rPr lang="en-US" sz="900" dirty="0"/>
              <a:t>0 0 0 0 0 </a:t>
            </a:r>
            <a:r>
              <a:rPr lang="en-US" sz="900" b="1" dirty="0">
                <a:solidFill>
                  <a:srgbClr val="FF0000"/>
                </a:solidFill>
              </a:rPr>
              <a:t>2 2 2 2 </a:t>
            </a:r>
            <a:r>
              <a:rPr lang="en-US" sz="900" dirty="0"/>
              <a:t>0 0 0 0 0 0 0 0 0 0 0 0 0 0 0 0 0 0 0</a:t>
            </a:r>
          </a:p>
          <a:p>
            <a:r>
              <a:rPr lang="en-US" sz="900" dirty="0"/>
              <a:t>0 0 0 0 0 </a:t>
            </a:r>
            <a:r>
              <a:rPr lang="en-US" sz="900" b="1" dirty="0">
                <a:solidFill>
                  <a:srgbClr val="FF0000"/>
                </a:solidFill>
              </a:rPr>
              <a:t>2 2 2 </a:t>
            </a:r>
            <a:r>
              <a:rPr lang="en-US" sz="900" dirty="0"/>
              <a:t>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a:t>
            </a:r>
            <a:r>
              <a:rPr lang="en-US" sz="900" b="1" dirty="0">
                <a:solidFill>
                  <a:srgbClr val="FF0000"/>
                </a:solidFill>
              </a:rPr>
              <a:t>3 3</a:t>
            </a:r>
            <a:r>
              <a:rPr lang="en-US" sz="900" dirty="0"/>
              <a:t> 0 0 0 0 0</a:t>
            </a:r>
          </a:p>
          <a:p>
            <a:r>
              <a:rPr lang="en-US" sz="900" dirty="0"/>
              <a:t>0 0 0 0 0 0 0 0 0 0 0 0 0 0 0 0 0 0 0 0 0 </a:t>
            </a:r>
            <a:r>
              <a:rPr lang="en-US" sz="900" b="1" dirty="0">
                <a:solidFill>
                  <a:srgbClr val="FF0000"/>
                </a:solidFill>
              </a:rPr>
              <a:t>3 3 3 </a:t>
            </a:r>
            <a:r>
              <a:rPr lang="en-US" sz="900" dirty="0"/>
              <a:t>0 0 0 0</a:t>
            </a:r>
          </a:p>
          <a:p>
            <a:r>
              <a:rPr lang="en-US" sz="900" dirty="0"/>
              <a:t>0 0 0 0 0 0 0 0 0 0 0 0 0 0 0 0 0 0 0 0 0 </a:t>
            </a:r>
            <a:r>
              <a:rPr lang="en-US" sz="900" b="1" dirty="0">
                <a:solidFill>
                  <a:srgbClr val="FF0000"/>
                </a:solidFill>
              </a:rPr>
              <a:t>3 3</a:t>
            </a:r>
            <a:r>
              <a:rPr lang="en-US" sz="900" dirty="0"/>
              <a:t>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a:t>
            </a:r>
            <a:r>
              <a:rPr lang="en-US" sz="900" b="1" dirty="0">
                <a:solidFill>
                  <a:srgbClr val="FF0000"/>
                </a:solidFill>
              </a:rPr>
              <a:t>4 4 4 </a:t>
            </a:r>
            <a:r>
              <a:rPr lang="en-US" sz="900" dirty="0"/>
              <a:t>0 0 0 0 0 0 0 0 0 0 0 0 0 0 0 0 0</a:t>
            </a:r>
          </a:p>
          <a:p>
            <a:r>
              <a:rPr lang="en-US" sz="900" dirty="0"/>
              <a:t>0 0 0 0 0 0 0 </a:t>
            </a:r>
            <a:r>
              <a:rPr lang="en-US" sz="900" b="1" dirty="0">
                <a:solidFill>
                  <a:srgbClr val="FF0000"/>
                </a:solidFill>
              </a:rPr>
              <a:t>4 4 4 4 </a:t>
            </a:r>
            <a:r>
              <a:rPr lang="en-US" sz="900" dirty="0"/>
              <a:t>0 0 0 0 0 0 0 0 0 0 0 0 0 0 0 0 0</a:t>
            </a:r>
          </a:p>
          <a:p>
            <a:r>
              <a:rPr lang="en-US" sz="900" dirty="0"/>
              <a:t>0 0 0 0 0 0 0 </a:t>
            </a:r>
            <a:r>
              <a:rPr lang="en-US" sz="900" b="1" dirty="0">
                <a:solidFill>
                  <a:srgbClr val="FF0000"/>
                </a:solidFill>
              </a:rPr>
              <a:t>4 4 4 4 4</a:t>
            </a:r>
            <a:r>
              <a:rPr lang="en-US" sz="900" dirty="0"/>
              <a:t> 0 0 0 0 0 0 0 0 0 0 0 0 0 0 0 0</a:t>
            </a:r>
          </a:p>
          <a:p>
            <a:r>
              <a:rPr lang="en-US" sz="900" dirty="0"/>
              <a:t>0 0 0 0 0 0 </a:t>
            </a:r>
            <a:r>
              <a:rPr lang="en-US" sz="900" b="1" dirty="0">
                <a:solidFill>
                  <a:srgbClr val="FF0000"/>
                </a:solidFill>
              </a:rPr>
              <a:t>4 4 4 4 4 </a:t>
            </a:r>
            <a:r>
              <a:rPr lang="en-US" sz="900" dirty="0"/>
              <a:t>0 0 0 0 0 0 0 0 0 0 0 0 0 0 0 0 0</a:t>
            </a:r>
          </a:p>
          <a:p>
            <a:r>
              <a:rPr lang="en-US" sz="900" dirty="0"/>
              <a:t>0 0 0 0 0 0 0 </a:t>
            </a:r>
            <a:r>
              <a:rPr lang="en-US" sz="900" b="1" dirty="0">
                <a:solidFill>
                  <a:srgbClr val="FF0000"/>
                </a:solidFill>
              </a:rPr>
              <a:t>4 4 4 4 </a:t>
            </a:r>
            <a:r>
              <a:rPr lang="en-US" sz="900" dirty="0"/>
              <a:t>0 0 0 0 0 0 0 0 0 0 0 0 0 0 0 0 0</a:t>
            </a:r>
          </a:p>
          <a:p>
            <a:r>
              <a:rPr lang="en-US" sz="900" dirty="0"/>
              <a:t>0 0 0 0 0 0 0 0 </a:t>
            </a:r>
            <a:r>
              <a:rPr lang="en-US" sz="900" b="1" dirty="0">
                <a:solidFill>
                  <a:srgbClr val="FF0000"/>
                </a:solidFill>
              </a:rPr>
              <a:t>4 4 4 </a:t>
            </a:r>
            <a:r>
              <a:rPr lang="en-US" sz="900" dirty="0"/>
              <a:t>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a:p>
            <a:r>
              <a:rPr lang="en-US" sz="900" dirty="0"/>
              <a:t>0 0 0 0 0 0 0 0 0 0 0 0 0 0 0 0 0 0 0 0 0 0 0 0 0 0 0 0</a:t>
            </a:r>
          </a:p>
        </p:txBody>
      </p:sp>
      <p:sp>
        <p:nvSpPr>
          <p:cNvPr id="28" name="Rectangle 27"/>
          <p:cNvSpPr/>
          <p:nvPr/>
        </p:nvSpPr>
        <p:spPr>
          <a:xfrm>
            <a:off x="6341066" y="1292524"/>
            <a:ext cx="2700173" cy="48034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btitle 2"/>
          <p:cNvSpPr txBox="1">
            <a:spLocks/>
          </p:cNvSpPr>
          <p:nvPr/>
        </p:nvSpPr>
        <p:spPr>
          <a:xfrm>
            <a:off x="3505200" y="914400"/>
            <a:ext cx="1897407" cy="2199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err="1">
                <a:latin typeface="Comic Sans MS" pitchFamily="66" charset="0"/>
              </a:rPr>
              <a:t>Thresholded</a:t>
            </a:r>
            <a:endParaRPr lang="en-US" sz="2000" b="1" dirty="0">
              <a:latin typeface="Comic Sans MS" pitchFamily="66" charset="0"/>
            </a:endParaRPr>
          </a:p>
        </p:txBody>
      </p:sp>
      <p:sp>
        <p:nvSpPr>
          <p:cNvPr id="31" name="Subtitle 2"/>
          <p:cNvSpPr txBox="1">
            <a:spLocks/>
          </p:cNvSpPr>
          <p:nvPr/>
        </p:nvSpPr>
        <p:spPr>
          <a:xfrm>
            <a:off x="7010400" y="914400"/>
            <a:ext cx="1370830" cy="23212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latin typeface="Comic Sans MS" pitchFamily="66" charset="0"/>
              </a:rPr>
              <a:t>Labeled</a:t>
            </a:r>
          </a:p>
        </p:txBody>
      </p:sp>
      <p:sp>
        <p:nvSpPr>
          <p:cNvPr id="15"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275575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14478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Finding Objects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2" descr="C:\Users\fenyo\Google Drive\NYU\Teaching\2014 Fall Biostatistics and Bioinformatics\-- 25. Bioimage Informatics\examples\reid\image.tif"/>
          <p:cNvPicPr>
            <a:picLocks noChangeAspect="1" noChangeArrowheads="1"/>
          </p:cNvPicPr>
          <p:nvPr/>
        </p:nvPicPr>
        <p:blipFill>
          <a:blip r:embed="rId3" cstate="print"/>
          <a:srcRect/>
          <a:stretch>
            <a:fillRect/>
          </a:stretch>
        </p:blipFill>
        <p:spPr bwMode="auto">
          <a:xfrm>
            <a:off x="685800" y="2214265"/>
            <a:ext cx="3657599" cy="2936058"/>
          </a:xfrm>
          <a:prstGeom prst="rect">
            <a:avLst/>
          </a:prstGeom>
          <a:noFill/>
        </p:spPr>
      </p:pic>
      <p:sp>
        <p:nvSpPr>
          <p:cNvPr id="6" name="TextBox 5"/>
          <p:cNvSpPr txBox="1"/>
          <p:nvPr/>
        </p:nvSpPr>
        <p:spPr>
          <a:xfrm>
            <a:off x="1219200" y="1752600"/>
            <a:ext cx="2379177" cy="461665"/>
          </a:xfrm>
          <a:prstGeom prst="rect">
            <a:avLst/>
          </a:prstGeom>
          <a:noFill/>
        </p:spPr>
        <p:txBody>
          <a:bodyPr wrap="none" rtlCol="0">
            <a:spAutoFit/>
          </a:bodyPr>
          <a:lstStyle/>
          <a:p>
            <a:pPr algn="ctr"/>
            <a:r>
              <a:rPr lang="en-US" sz="2400" b="1" dirty="0">
                <a:latin typeface="Comic Sans MS" pitchFamily="66" charset="0"/>
              </a:rPr>
              <a:t>Original Image</a:t>
            </a:r>
          </a:p>
        </p:txBody>
      </p:sp>
      <p:pic>
        <p:nvPicPr>
          <p:cNvPr id="2" name="Picture 2" descr="C:\Users\fenyo\Google Drive\NYU\Teaching\2014 Fall Biostatistics and Bioinformatics\-- 25. Bioimage Informatics\examples\reid\outline_image.tif"/>
          <p:cNvPicPr>
            <a:picLocks noChangeAspect="1" noChangeArrowheads="1"/>
          </p:cNvPicPr>
          <p:nvPr/>
        </p:nvPicPr>
        <p:blipFill>
          <a:blip r:embed="rId4" cstate="print"/>
          <a:srcRect/>
          <a:stretch>
            <a:fillRect/>
          </a:stretch>
        </p:blipFill>
        <p:spPr bwMode="auto">
          <a:xfrm>
            <a:off x="4800600" y="2214265"/>
            <a:ext cx="3657600" cy="2936059"/>
          </a:xfrm>
          <a:prstGeom prst="rect">
            <a:avLst/>
          </a:prstGeom>
          <a:noFill/>
        </p:spPr>
      </p:pic>
      <p:sp>
        <p:nvSpPr>
          <p:cNvPr id="8" name="TextBox 7"/>
          <p:cNvSpPr txBox="1"/>
          <p:nvPr/>
        </p:nvSpPr>
        <p:spPr>
          <a:xfrm>
            <a:off x="5350835" y="1757065"/>
            <a:ext cx="2345514" cy="461665"/>
          </a:xfrm>
          <a:prstGeom prst="rect">
            <a:avLst/>
          </a:prstGeom>
          <a:noFill/>
        </p:spPr>
        <p:txBody>
          <a:bodyPr wrap="none" rtlCol="0">
            <a:spAutoFit/>
          </a:bodyPr>
          <a:lstStyle/>
          <a:p>
            <a:pPr algn="ctr"/>
            <a:r>
              <a:rPr lang="en-US" sz="2400" b="1" dirty="0">
                <a:latin typeface="Comic Sans MS" pitchFamily="66" charset="0"/>
              </a:rPr>
              <a:t>Objects Found</a:t>
            </a:r>
          </a:p>
        </p:txBody>
      </p:sp>
      <p:pic>
        <p:nvPicPr>
          <p:cNvPr id="9" name="Picture 2" descr="C:\Users\fenyo\Google Drive\NYU\Teaching\2014 Fall Biostatistics and Bioinformatics\-- 25. Bioimage Informatics\examples\reid\image.tif"/>
          <p:cNvPicPr>
            <a:picLocks noChangeAspect="1" noChangeArrowheads="1"/>
          </p:cNvPicPr>
          <p:nvPr/>
        </p:nvPicPr>
        <p:blipFill rotWithShape="1">
          <a:blip r:embed="rId3" cstate="print"/>
          <a:srcRect l="27386" t="42185" r="18068" b="6286"/>
          <a:stretch/>
        </p:blipFill>
        <p:spPr bwMode="auto">
          <a:xfrm>
            <a:off x="685800" y="2220883"/>
            <a:ext cx="3862997" cy="2929440"/>
          </a:xfrm>
          <a:prstGeom prst="rect">
            <a:avLst/>
          </a:prstGeom>
          <a:noFill/>
        </p:spPr>
      </p:pic>
      <p:pic>
        <p:nvPicPr>
          <p:cNvPr id="10" name="Picture 2" descr="C:\Users\fenyo\Google Drive\NYU\Teaching\2014 Fall Biostatistics and Bioinformatics\-- 25. Bioimage Informatics\examples\reid\outline_image.tif"/>
          <p:cNvPicPr>
            <a:picLocks noChangeAspect="1" noChangeArrowheads="1"/>
          </p:cNvPicPr>
          <p:nvPr/>
        </p:nvPicPr>
        <p:blipFill rotWithShape="1">
          <a:blip r:embed="rId4" cstate="print"/>
          <a:srcRect l="26704" t="42185" r="18068" b="6286"/>
          <a:stretch/>
        </p:blipFill>
        <p:spPr bwMode="auto">
          <a:xfrm>
            <a:off x="4800600" y="2218730"/>
            <a:ext cx="3914161" cy="293159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3192" y="0"/>
            <a:ext cx="8702207" cy="58803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Comic Sans MS" pitchFamily="66" charset="0"/>
                <a:ea typeface="+mn-ea"/>
                <a:cs typeface="+mn-cs"/>
              </a:rPr>
              <a:t>Measurement of Particles</a:t>
            </a:r>
          </a:p>
        </p:txBody>
      </p:sp>
      <p:pic>
        <p:nvPicPr>
          <p:cNvPr id="5" name="Picture 13" descr="C:\Users\snkeegan76\Desktop\Picture4.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7400"/>
            <a:ext cx="2151063" cy="274161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990601" y="2537861"/>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6" idx="0"/>
            <a:endCxn id="6" idx="4"/>
          </p:cNvCxnSpPr>
          <p:nvPr/>
        </p:nvCxnSpPr>
        <p:spPr>
          <a:xfrm>
            <a:off x="1219201" y="2537861"/>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a:endCxn id="6" idx="6"/>
          </p:cNvCxnSpPr>
          <p:nvPr/>
        </p:nvCxnSpPr>
        <p:spPr>
          <a:xfrm>
            <a:off x="990601" y="2842661"/>
            <a:ext cx="4572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10978" y="1676400"/>
            <a:ext cx="5410200" cy="3724096"/>
          </a:xfrm>
          <a:prstGeom prst="rect">
            <a:avLst/>
          </a:prstGeom>
          <a:noFill/>
        </p:spPr>
        <p:txBody>
          <a:bodyPr wrap="square" rtlCol="0">
            <a:spAutoFit/>
          </a:bodyPr>
          <a:lstStyle/>
          <a:p>
            <a:r>
              <a:rPr lang="en-US" sz="2000" dirty="0">
                <a:latin typeface="Comic Sans MS" pitchFamily="66" charset="0"/>
              </a:rPr>
              <a:t>Some useful measurements available</a:t>
            </a:r>
            <a:r>
              <a:rPr lang="en-US" dirty="0">
                <a:latin typeface="Comic Sans MS" pitchFamily="66" charset="0"/>
              </a:rPr>
              <a:t>:</a:t>
            </a:r>
          </a:p>
          <a:p>
            <a:endParaRPr lang="en-US" dirty="0">
              <a:latin typeface="Comic Sans MS" pitchFamily="66" charset="0"/>
            </a:endParaRPr>
          </a:p>
          <a:p>
            <a:pPr marL="285750" indent="-285750">
              <a:buFont typeface="Arial" charset="0"/>
              <a:buChar char="•"/>
            </a:pPr>
            <a:r>
              <a:rPr lang="en-US" dirty="0">
                <a:latin typeface="Comic Sans MS" pitchFamily="66" charset="0"/>
              </a:rPr>
              <a:t>Area</a:t>
            </a:r>
          </a:p>
          <a:p>
            <a:pPr marL="285750" indent="-285750">
              <a:buFont typeface="Arial" charset="0"/>
              <a:buChar char="•"/>
            </a:pPr>
            <a:r>
              <a:rPr lang="en-US" dirty="0">
                <a:latin typeface="Comic Sans MS" pitchFamily="66" charset="0"/>
              </a:rPr>
              <a:t>Centroid</a:t>
            </a:r>
          </a:p>
          <a:p>
            <a:pPr marL="285750" indent="-285750">
              <a:buFont typeface="Arial" charset="0"/>
              <a:buChar char="•"/>
            </a:pPr>
            <a:r>
              <a:rPr lang="en-US" dirty="0">
                <a:latin typeface="Comic Sans MS" pitchFamily="66" charset="0"/>
              </a:rPr>
              <a:t>Eccentricity</a:t>
            </a:r>
          </a:p>
          <a:p>
            <a:pPr marL="285750" indent="-285750">
              <a:buFont typeface="Arial" charset="0"/>
              <a:buChar char="•"/>
            </a:pPr>
            <a:r>
              <a:rPr lang="en-US" dirty="0">
                <a:latin typeface="Comic Sans MS" pitchFamily="66" charset="0"/>
              </a:rPr>
              <a:t>Circularity*</a:t>
            </a:r>
          </a:p>
          <a:p>
            <a:pPr marL="285750" indent="-285750">
              <a:buFont typeface="Arial" charset="0"/>
              <a:buChar char="•"/>
            </a:pPr>
            <a:r>
              <a:rPr lang="en-US" dirty="0">
                <a:latin typeface="Comic Sans MS" pitchFamily="66" charset="0"/>
              </a:rPr>
              <a:t>Major Axis Length</a:t>
            </a:r>
          </a:p>
          <a:p>
            <a:pPr marL="285750" indent="-285750">
              <a:buFont typeface="Arial" charset="0"/>
              <a:buChar char="•"/>
            </a:pPr>
            <a:r>
              <a:rPr lang="en-US" dirty="0">
                <a:latin typeface="Comic Sans MS" pitchFamily="66" charset="0"/>
              </a:rPr>
              <a:t>Minor Axis Length</a:t>
            </a:r>
          </a:p>
          <a:p>
            <a:pPr marL="285750" indent="-285750">
              <a:buFont typeface="Arial" charset="0"/>
              <a:buChar char="•"/>
            </a:pPr>
            <a:r>
              <a:rPr lang="en-US" dirty="0">
                <a:latin typeface="Comic Sans MS" pitchFamily="66" charset="0"/>
              </a:rPr>
              <a:t>Min/Mean/Max Intensity</a:t>
            </a:r>
          </a:p>
          <a:p>
            <a:pPr marL="285750" indent="-285750">
              <a:buFont typeface="Arial" charset="0"/>
              <a:buChar char="•"/>
            </a:pPr>
            <a:r>
              <a:rPr lang="en-US" dirty="0">
                <a:latin typeface="Comic Sans MS" pitchFamily="66" charset="0"/>
              </a:rPr>
              <a:t>Orientation</a:t>
            </a:r>
          </a:p>
          <a:p>
            <a:pPr marL="285750" indent="-285750">
              <a:buFont typeface="Arial" charset="0"/>
              <a:buChar char="•"/>
            </a:pPr>
            <a:r>
              <a:rPr lang="en-US" dirty="0">
                <a:latin typeface="Comic Sans MS" pitchFamily="66" charset="0"/>
              </a:rPr>
              <a:t>Perimeter</a:t>
            </a:r>
          </a:p>
          <a:p>
            <a:pPr marL="285750" indent="-285750">
              <a:buFont typeface="Arial" charset="0"/>
              <a:buChar char="•"/>
            </a:pPr>
            <a:r>
              <a:rPr lang="en-US" dirty="0">
                <a:latin typeface="Comic Sans MS" pitchFamily="66" charset="0"/>
              </a:rPr>
              <a:t>Coordinate List</a:t>
            </a:r>
          </a:p>
          <a:p>
            <a:pPr marL="285750" indent="-285750">
              <a:buFont typeface="Arial" charset="0"/>
              <a:buChar char="•"/>
            </a:pPr>
            <a:r>
              <a:rPr lang="en-US" dirty="0">
                <a:latin typeface="Comic Sans MS" pitchFamily="66" charset="0"/>
              </a:rPr>
              <a:t>Bounding Box</a:t>
            </a:r>
          </a:p>
        </p:txBody>
      </p:sp>
      <p:sp>
        <p:nvSpPr>
          <p:cNvPr id="10" name="Oval 9"/>
          <p:cNvSpPr/>
          <p:nvPr/>
        </p:nvSpPr>
        <p:spPr>
          <a:xfrm flipH="1" flipV="1">
            <a:off x="1188720" y="281618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3788" y="1752600"/>
            <a:ext cx="1998663" cy="369332"/>
          </a:xfrm>
          <a:prstGeom prst="rect">
            <a:avLst/>
          </a:prstGeom>
          <a:noFill/>
        </p:spPr>
        <p:txBody>
          <a:bodyPr wrap="square" rtlCol="0">
            <a:spAutoFit/>
          </a:bodyPr>
          <a:lstStyle/>
          <a:p>
            <a:r>
              <a:rPr lang="en-US" dirty="0"/>
              <a:t>r o w s</a:t>
            </a:r>
          </a:p>
        </p:txBody>
      </p:sp>
      <p:sp>
        <p:nvSpPr>
          <p:cNvPr id="12" name="TextBox 11"/>
          <p:cNvSpPr txBox="1"/>
          <p:nvPr/>
        </p:nvSpPr>
        <p:spPr>
          <a:xfrm>
            <a:off x="307964" y="1954519"/>
            <a:ext cx="682637" cy="2031325"/>
          </a:xfrm>
          <a:prstGeom prst="rect">
            <a:avLst/>
          </a:prstGeom>
          <a:noFill/>
        </p:spPr>
        <p:txBody>
          <a:bodyPr wrap="square" rtlCol="0">
            <a:spAutoFit/>
          </a:bodyPr>
          <a:lstStyle/>
          <a:p>
            <a:pPr algn="ctr"/>
            <a:r>
              <a:rPr lang="en-US" dirty="0"/>
              <a:t>c</a:t>
            </a:r>
          </a:p>
          <a:p>
            <a:pPr algn="ctr"/>
            <a:r>
              <a:rPr lang="en-US" dirty="0"/>
              <a:t>o</a:t>
            </a:r>
          </a:p>
          <a:p>
            <a:pPr algn="ctr"/>
            <a:r>
              <a:rPr lang="en-US" dirty="0"/>
              <a:t>l</a:t>
            </a:r>
          </a:p>
          <a:p>
            <a:pPr algn="ctr"/>
            <a:r>
              <a:rPr lang="en-US" dirty="0"/>
              <a:t>u</a:t>
            </a:r>
          </a:p>
          <a:p>
            <a:pPr algn="ctr"/>
            <a:r>
              <a:rPr lang="en-US" dirty="0"/>
              <a:t>m</a:t>
            </a:r>
          </a:p>
          <a:p>
            <a:pPr algn="ctr"/>
            <a:r>
              <a:rPr lang="en-US" dirty="0"/>
              <a:t>n</a:t>
            </a:r>
          </a:p>
          <a:p>
            <a:pPr algn="ctr"/>
            <a:r>
              <a:rPr lang="en-US" dirty="0"/>
              <a:t>s</a:t>
            </a:r>
          </a:p>
        </p:txBody>
      </p:sp>
      <p:sp>
        <p:nvSpPr>
          <p:cNvPr id="13" name="TextBox 12"/>
          <p:cNvSpPr txBox="1"/>
          <p:nvPr/>
        </p:nvSpPr>
        <p:spPr>
          <a:xfrm>
            <a:off x="3962401" y="5427459"/>
            <a:ext cx="4114800" cy="338554"/>
          </a:xfrm>
          <a:prstGeom prst="rect">
            <a:avLst/>
          </a:prstGeom>
          <a:noFill/>
        </p:spPr>
        <p:txBody>
          <a:bodyPr wrap="square" rtlCol="0">
            <a:spAutoFit/>
          </a:bodyPr>
          <a:lstStyle/>
          <a:p>
            <a:r>
              <a:rPr lang="en-US" sz="1600" dirty="0">
                <a:solidFill>
                  <a:schemeClr val="bg1">
                    <a:lumMod val="50000"/>
                  </a:schemeClr>
                </a:solidFill>
                <a:latin typeface="Comic Sans MS" pitchFamily="66" charset="0"/>
              </a:rPr>
              <a:t>* calculated from Area &amp; Perimeter</a:t>
            </a:r>
          </a:p>
        </p:txBody>
      </p:sp>
      <p:sp>
        <p:nvSpPr>
          <p:cNvPr id="14" name="Rectangle 13"/>
          <p:cNvSpPr/>
          <p:nvPr/>
        </p:nvSpPr>
        <p:spPr>
          <a:xfrm>
            <a:off x="1143000" y="3985844"/>
            <a:ext cx="540119" cy="58615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4187696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descr="C:\Users\fenyo\Desktop\peaks_background.png"/>
          <p:cNvPicPr>
            <a:picLocks noChangeAspect="1" noChangeArrowheads="1"/>
          </p:cNvPicPr>
          <p:nvPr/>
        </p:nvPicPr>
        <p:blipFill>
          <a:blip r:embed="rId3" cstate="print"/>
          <a:srcRect/>
          <a:stretch>
            <a:fillRect/>
          </a:stretch>
        </p:blipFill>
        <p:spPr bwMode="auto">
          <a:xfrm>
            <a:off x="3124200" y="1100963"/>
            <a:ext cx="2743200" cy="2632837"/>
          </a:xfrm>
          <a:prstGeom prst="rect">
            <a:avLst/>
          </a:prstGeom>
          <a:noFill/>
        </p:spPr>
      </p:pic>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4" name="TextBox 3"/>
          <p:cNvSpPr txBox="1"/>
          <p:nvPr/>
        </p:nvSpPr>
        <p:spPr>
          <a:xfrm>
            <a:off x="1755894" y="4069140"/>
            <a:ext cx="5864106" cy="1569660"/>
          </a:xfrm>
          <a:prstGeom prst="rect">
            <a:avLst/>
          </a:prstGeom>
          <a:noFill/>
        </p:spPr>
        <p:txBody>
          <a:bodyPr wrap="none" rtlCol="0">
            <a:spAutoFit/>
          </a:bodyPr>
          <a:lstStyle/>
          <a:p>
            <a:pPr marL="342900" indent="-342900">
              <a:buAutoNum type="arabicPeriod"/>
            </a:pPr>
            <a:r>
              <a:rPr lang="en-US" sz="2400" dirty="0">
                <a:latin typeface="Comic Sans MS" pitchFamily="66" charset="0"/>
              </a:rPr>
              <a:t>Characterize the signal and the noise</a:t>
            </a:r>
          </a:p>
          <a:p>
            <a:pPr marL="342900" indent="-342900">
              <a:buAutoNum type="arabicPeriod"/>
            </a:pPr>
            <a:r>
              <a:rPr lang="en-US" sz="2400" dirty="0">
                <a:latin typeface="Comic Sans MS" pitchFamily="66" charset="0"/>
              </a:rPr>
              <a:t>Make a model of the data</a:t>
            </a:r>
          </a:p>
          <a:p>
            <a:pPr marL="342900" indent="-342900">
              <a:buAutoNum type="arabicPeriod"/>
            </a:pPr>
            <a:r>
              <a:rPr lang="en-US" sz="2400" dirty="0">
                <a:latin typeface="Comic Sans MS" pitchFamily="66" charset="0"/>
              </a:rPr>
              <a:t>Select detection method</a:t>
            </a:r>
          </a:p>
          <a:p>
            <a:pPr marL="342900" indent="-342900">
              <a:buAutoNum type="arabicPeriod"/>
            </a:pPr>
            <a:r>
              <a:rPr lang="en-US" sz="2400" dirty="0">
                <a:latin typeface="Comic Sans MS" pitchFamily="66" charset="0"/>
              </a:rPr>
              <a:t>Select parameters using simulations</a:t>
            </a:r>
          </a:p>
        </p:txBody>
      </p:sp>
      <p:sp>
        <p:nvSpPr>
          <p:cNvPr id="6" name="Rectangle 87"/>
          <p:cNvSpPr>
            <a:spLocks noChangeArrowheads="1"/>
          </p:cNvSpPr>
          <p:nvPr/>
        </p:nvSpPr>
        <p:spPr bwMode="auto">
          <a:xfrm rot="-5400000">
            <a:off x="2628900" y="21717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Intensity</a:t>
            </a:r>
          </a:p>
        </p:txBody>
      </p:sp>
    </p:spTree>
    <p:extLst>
      <p:ext uri="{BB962C8B-B14F-4D97-AF65-F5344CB8AC3E}">
        <p14:creationId xmlns:p14="http://schemas.microsoft.com/office/powerpoint/2010/main" val="354357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5400"/>
            <a:ext cx="2636278" cy="533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28600" y="0"/>
            <a:ext cx="8702207"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Comic Sans MS" pitchFamily="66" charset="0"/>
                <a:ea typeface="+mn-ea"/>
                <a:cs typeface="+mn-cs"/>
              </a:rPr>
              <a:t>Particle Associations</a:t>
            </a:r>
          </a:p>
        </p:txBody>
      </p:sp>
      <p:sp>
        <p:nvSpPr>
          <p:cNvPr id="5" name="Title 1"/>
          <p:cNvSpPr txBox="1">
            <a:spLocks/>
          </p:cNvSpPr>
          <p:nvPr/>
        </p:nvSpPr>
        <p:spPr>
          <a:xfrm>
            <a:off x="685800" y="685800"/>
            <a:ext cx="59507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Comic Sans MS" pitchFamily="66" charset="0"/>
              </a:rPr>
              <a:t>Overlap between particles</a:t>
            </a:r>
          </a:p>
        </p:txBody>
      </p:sp>
      <p:sp>
        <p:nvSpPr>
          <p:cNvPr id="6" name="Rectangle 5"/>
          <p:cNvSpPr/>
          <p:nvPr/>
        </p:nvSpPr>
        <p:spPr>
          <a:xfrm>
            <a:off x="4577406" y="2590800"/>
            <a:ext cx="4191000" cy="1569660"/>
          </a:xfrm>
          <a:prstGeom prst="rect">
            <a:avLst/>
          </a:prstGeom>
        </p:spPr>
        <p:txBody>
          <a:bodyPr wrap="square">
            <a:spAutoFit/>
          </a:bodyPr>
          <a:lstStyle/>
          <a:p>
            <a:r>
              <a:rPr lang="en-US" sz="2400" b="1" dirty="0">
                <a:latin typeface="Comic Sans MS" pitchFamily="66" charset="0"/>
              </a:rPr>
              <a:t>Parent/Child Particles</a:t>
            </a:r>
          </a:p>
          <a:p>
            <a:pPr marL="285750" indent="-285750">
              <a:buFont typeface="Arial" charset="0"/>
              <a:buChar char="•"/>
            </a:pPr>
            <a:r>
              <a:rPr lang="en-US" sz="2400" dirty="0">
                <a:latin typeface="Comic Sans MS" pitchFamily="66" charset="0"/>
              </a:rPr>
              <a:t>Area vs. Overlap Area</a:t>
            </a:r>
          </a:p>
          <a:p>
            <a:pPr marL="285750" indent="-285750">
              <a:buFont typeface="Arial" charset="0"/>
              <a:buChar char="•"/>
            </a:pPr>
            <a:r>
              <a:rPr lang="en-US" sz="2400" dirty="0">
                <a:latin typeface="Comic Sans MS" pitchFamily="66" charset="0"/>
              </a:rPr>
              <a:t>Useful for detecting structures</a:t>
            </a:r>
          </a:p>
        </p:txBody>
      </p:sp>
      <p:sp>
        <p:nvSpPr>
          <p:cNvPr id="7" name="Line 88"/>
          <p:cNvSpPr>
            <a:spLocks noChangeShapeType="1"/>
          </p:cNvSpPr>
          <p:nvPr/>
        </p:nvSpPr>
        <p:spPr bwMode="auto">
          <a:xfrm>
            <a:off x="609600" y="6096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133331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248400" cy="1143000"/>
          </a:xfrm>
        </p:spPr>
        <p:txBody>
          <a:bodyPr>
            <a:normAutofit/>
          </a:bodyPr>
          <a:lstStyle/>
          <a:p>
            <a:r>
              <a:rPr lang="en-US" sz="2700" b="1" kern="1200" dirty="0">
                <a:solidFill>
                  <a:schemeClr val="tx1"/>
                </a:solidFill>
                <a:latin typeface="Comic Sans MS" pitchFamily="66" charset="0"/>
                <a:ea typeface="+mn-ea"/>
                <a:cs typeface="+mn-cs"/>
              </a:rPr>
              <a:t>Overlap area in images with two different cluster densities</a:t>
            </a:r>
          </a:p>
        </p:txBody>
      </p:sp>
      <p:pic>
        <p:nvPicPr>
          <p:cNvPr id="4" name="Picture 3" descr="Works_in_progress-0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47561"/>
            <a:ext cx="9144000" cy="3868966"/>
          </a:xfrm>
          <a:prstGeom prst="rect">
            <a:avLst/>
          </a:prstGeom>
        </p:spPr>
      </p:pic>
      <p:sp>
        <p:nvSpPr>
          <p:cNvPr id="5" name="TextBox 4"/>
          <p:cNvSpPr txBox="1"/>
          <p:nvPr/>
        </p:nvSpPr>
        <p:spPr>
          <a:xfrm>
            <a:off x="949386" y="1942072"/>
            <a:ext cx="3317814" cy="646331"/>
          </a:xfrm>
          <a:prstGeom prst="rect">
            <a:avLst/>
          </a:prstGeom>
          <a:noFill/>
        </p:spPr>
        <p:txBody>
          <a:bodyPr wrap="square" rtlCol="0">
            <a:spAutoFit/>
          </a:bodyPr>
          <a:lstStyle/>
          <a:p>
            <a:r>
              <a:rPr lang="ro-RO" dirty="0"/>
              <a:t>Overlap Area = 600,800 nm</a:t>
            </a:r>
            <a:r>
              <a:rPr lang="ro-RO" baseline="30000" dirty="0"/>
              <a:t>2</a:t>
            </a:r>
          </a:p>
          <a:p>
            <a:r>
              <a:rPr lang="ro-RO" dirty="0"/>
              <a:t>Percentage Overlap = 38%</a:t>
            </a:r>
            <a:endParaRPr lang="en-US" dirty="0"/>
          </a:p>
        </p:txBody>
      </p:sp>
      <p:sp>
        <p:nvSpPr>
          <p:cNvPr id="6" name="TextBox 5"/>
          <p:cNvSpPr txBox="1"/>
          <p:nvPr/>
        </p:nvSpPr>
        <p:spPr>
          <a:xfrm>
            <a:off x="5124524" y="1942072"/>
            <a:ext cx="4019476" cy="646331"/>
          </a:xfrm>
          <a:prstGeom prst="rect">
            <a:avLst/>
          </a:prstGeom>
          <a:noFill/>
        </p:spPr>
        <p:txBody>
          <a:bodyPr wrap="square" rtlCol="0">
            <a:spAutoFit/>
          </a:bodyPr>
          <a:lstStyle/>
          <a:p>
            <a:r>
              <a:rPr lang="ro-RO" dirty="0"/>
              <a:t>Overlap Area = 1,000,400 nm</a:t>
            </a:r>
            <a:r>
              <a:rPr lang="ro-RO" baseline="30000" dirty="0"/>
              <a:t>2</a:t>
            </a:r>
          </a:p>
          <a:p>
            <a:r>
              <a:rPr lang="ro-RO" dirty="0"/>
              <a:t>Percentage Overlap = 53%</a:t>
            </a:r>
            <a:endParaRPr lang="en-US" dirty="0"/>
          </a:p>
        </p:txBody>
      </p:sp>
      <p:sp>
        <p:nvSpPr>
          <p:cNvPr id="7" name="Line 88">
            <a:extLst>
              <a:ext uri="{FF2B5EF4-FFF2-40B4-BE49-F238E27FC236}">
                <a16:creationId xmlns:a16="http://schemas.microsoft.com/office/drawing/2014/main" id="{69FC144B-84C5-41FE-A26E-659CAD9F4FD8}"/>
              </a:ext>
            </a:extLst>
          </p:cNvPr>
          <p:cNvSpPr>
            <a:spLocks noChangeShapeType="1"/>
          </p:cNvSpPr>
          <p:nvPr/>
        </p:nvSpPr>
        <p:spPr bwMode="auto">
          <a:xfrm>
            <a:off x="609600" y="8382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52268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210" y="816222"/>
            <a:ext cx="4986613" cy="5909310"/>
          </a:xfrm>
          <a:prstGeom prst="rect">
            <a:avLst/>
          </a:prstGeom>
          <a:noFill/>
        </p:spPr>
        <p:txBody>
          <a:bodyPr wrap="square" rtlCol="0">
            <a:spAutoFit/>
          </a:bodyPr>
          <a:lstStyle/>
          <a:p>
            <a:r>
              <a:rPr lang="en-US" dirty="0"/>
              <a:t>1. </a:t>
            </a:r>
            <a:r>
              <a:rPr lang="ro-RO" dirty="0"/>
              <a:t>Read  Image  and ROI Mask</a:t>
            </a:r>
          </a:p>
          <a:p>
            <a:pPr marL="342900" indent="-342900">
              <a:buFont typeface="+mj-lt"/>
              <a:buAutoNum type="arabicPeriod"/>
            </a:pPr>
            <a:endParaRPr lang="ro-RO" dirty="0"/>
          </a:p>
          <a:p>
            <a:pPr marL="342900" indent="-342900">
              <a:buFont typeface="+mj-lt"/>
              <a:buAutoNum type="arabicPeriod"/>
            </a:pPr>
            <a:endParaRPr lang="ro-RO" dirty="0"/>
          </a:p>
          <a:p>
            <a:r>
              <a:rPr lang="en-US" dirty="0"/>
              <a:t>2. Generate Simulations with different Interaction Factors, from stochastic placement of clusters (Interaction Factor =  0) to increased probability of Overlap (Interaction Factor  = 1)</a:t>
            </a:r>
          </a:p>
          <a:p>
            <a:endParaRPr lang="en-US" dirty="0"/>
          </a:p>
          <a:p>
            <a:endParaRPr lang="en-US" dirty="0"/>
          </a:p>
          <a:p>
            <a:r>
              <a:rPr lang="en-US" dirty="0"/>
              <a:t>3. Calculate percentage of overlap for experimental image and simulations</a:t>
            </a:r>
          </a:p>
          <a:p>
            <a:pPr marL="342900" indent="-342900">
              <a:buFont typeface="+mj-lt"/>
              <a:buAutoNum type="arabicPeriod"/>
            </a:pPr>
            <a:endParaRPr lang="en-US" dirty="0"/>
          </a:p>
          <a:p>
            <a:pPr marL="342900" indent="-342900">
              <a:buFont typeface="+mj-lt"/>
              <a:buAutoNum type="arabicPeriod"/>
            </a:pPr>
            <a:endParaRPr lang="en-US" dirty="0"/>
          </a:p>
          <a:p>
            <a:endParaRPr lang="en-US" dirty="0"/>
          </a:p>
          <a:p>
            <a:pPr marL="342900" indent="-342900">
              <a:buFont typeface="+mj-lt"/>
              <a:buAutoNum type="arabicPeriod"/>
            </a:pPr>
            <a:endParaRPr lang="en-US" dirty="0"/>
          </a:p>
          <a:p>
            <a:r>
              <a:rPr lang="en-US" dirty="0"/>
              <a:t>4. Model Fitting </a:t>
            </a:r>
          </a:p>
          <a:p>
            <a:endParaRPr lang="en-US" dirty="0"/>
          </a:p>
          <a:p>
            <a:r>
              <a:rPr lang="en-US" dirty="0"/>
              <a:t>5. Prediction of Interaction Factor (IF) for experimental image	</a:t>
            </a:r>
          </a:p>
          <a:p>
            <a:pPr marL="342900" indent="-342900">
              <a:buFont typeface="+mj-lt"/>
              <a:buAutoNum type="arabicPeriod"/>
            </a:pPr>
            <a:endParaRPr lang="en-US" dirty="0"/>
          </a:p>
          <a:p>
            <a:pPr marL="342900" indent="-342900">
              <a:buFont typeface="+mj-lt"/>
              <a:buAutoNum type="arabicPeriod"/>
            </a:pPr>
            <a:endParaRPr lang="en-US" dirty="0"/>
          </a:p>
        </p:txBody>
      </p:sp>
      <p:pic>
        <p:nvPicPr>
          <p:cNvPr id="13" name="Picture 12" descr="Works_in_progress-1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1048" y="0"/>
            <a:ext cx="2060448" cy="6858000"/>
          </a:xfrm>
          <a:prstGeom prst="rect">
            <a:avLst/>
          </a:prstGeom>
        </p:spPr>
      </p:pic>
      <p:sp>
        <p:nvSpPr>
          <p:cNvPr id="2" name="TextBox 1"/>
          <p:cNvSpPr txBox="1"/>
          <p:nvPr/>
        </p:nvSpPr>
        <p:spPr>
          <a:xfrm>
            <a:off x="6374444" y="5017898"/>
            <a:ext cx="1146661" cy="369332"/>
          </a:xfrm>
          <a:prstGeom prst="rect">
            <a:avLst/>
          </a:prstGeom>
          <a:noFill/>
        </p:spPr>
        <p:txBody>
          <a:bodyPr wrap="square" rtlCol="0">
            <a:spAutoFit/>
          </a:bodyPr>
          <a:lstStyle/>
          <a:p>
            <a:r>
              <a:rPr lang="en-US" dirty="0"/>
              <a:t>IF = 0.90</a:t>
            </a:r>
          </a:p>
        </p:txBody>
      </p:sp>
    </p:spTree>
    <p:extLst>
      <p:ext uri="{BB962C8B-B14F-4D97-AF65-F5344CB8AC3E}">
        <p14:creationId xmlns:p14="http://schemas.microsoft.com/office/powerpoint/2010/main" val="97223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5389" y="80189"/>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      </a:t>
            </a:r>
          </a:p>
        </p:txBody>
      </p:sp>
      <p:pic>
        <p:nvPicPr>
          <p:cNvPr id="6" name="Picture 5"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396" y="675720"/>
            <a:ext cx="330200" cy="342900"/>
          </a:xfrm>
          <a:prstGeom prst="rect">
            <a:avLst/>
          </a:prstGeom>
        </p:spPr>
      </p:pic>
      <p:pic>
        <p:nvPicPr>
          <p:cNvPr id="7" name="Picture 6"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596" y="1583609"/>
            <a:ext cx="635000" cy="444500"/>
          </a:xfrm>
          <a:prstGeom prst="rect">
            <a:avLst/>
          </a:prstGeom>
        </p:spPr>
      </p:pic>
      <p:pic>
        <p:nvPicPr>
          <p:cNvPr id="8" name="Picture 7"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355" y="357580"/>
            <a:ext cx="609600" cy="508000"/>
          </a:xfrm>
          <a:prstGeom prst="rect">
            <a:avLst/>
          </a:prstGeom>
        </p:spPr>
      </p:pic>
      <p:pic>
        <p:nvPicPr>
          <p:cNvPr id="9" name="Picture 8"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566" y="303238"/>
            <a:ext cx="190500" cy="355600"/>
          </a:xfrm>
          <a:prstGeom prst="rect">
            <a:avLst/>
          </a:prstGeom>
        </p:spPr>
      </p:pic>
      <p:pic>
        <p:nvPicPr>
          <p:cNvPr id="10" name="Picture 9"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0249" y="1431283"/>
            <a:ext cx="330200" cy="355600"/>
          </a:xfrm>
          <a:prstGeom prst="rect">
            <a:avLst/>
          </a:prstGeom>
        </p:spPr>
      </p:pic>
      <p:pic>
        <p:nvPicPr>
          <p:cNvPr id="11" name="Picture 10"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7805" y="1289816"/>
            <a:ext cx="190500" cy="241300"/>
          </a:xfrm>
          <a:prstGeom prst="rect">
            <a:avLst/>
          </a:prstGeom>
        </p:spPr>
      </p:pic>
      <p:pic>
        <p:nvPicPr>
          <p:cNvPr id="12" name="Picture 11"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4176" y="527547"/>
            <a:ext cx="190500" cy="190500"/>
          </a:xfrm>
          <a:prstGeom prst="rect">
            <a:avLst/>
          </a:prstGeom>
        </p:spPr>
      </p:pic>
      <p:pic>
        <p:nvPicPr>
          <p:cNvPr id="13" name="Picture 12"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4179" y="1583609"/>
            <a:ext cx="152400" cy="190500"/>
          </a:xfrm>
          <a:prstGeom prst="rect">
            <a:avLst/>
          </a:prstGeom>
        </p:spPr>
      </p:pic>
      <p:pic>
        <p:nvPicPr>
          <p:cNvPr id="14" name="Picture 13"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6379" y="863937"/>
            <a:ext cx="330200" cy="152400"/>
          </a:xfrm>
          <a:prstGeom prst="rect">
            <a:avLst/>
          </a:prstGeom>
        </p:spPr>
      </p:pic>
      <p:pic>
        <p:nvPicPr>
          <p:cNvPr id="15" name="Picture 14"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3082" y="316527"/>
            <a:ext cx="266700" cy="139700"/>
          </a:xfrm>
          <a:prstGeom prst="rect">
            <a:avLst/>
          </a:prstGeom>
        </p:spPr>
      </p:pic>
      <p:pic>
        <p:nvPicPr>
          <p:cNvPr id="16" name="Picture 15"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3530" y="1805859"/>
            <a:ext cx="190500" cy="190500"/>
          </a:xfrm>
          <a:prstGeom prst="rect">
            <a:avLst/>
          </a:prstGeom>
        </p:spPr>
      </p:pic>
      <p:pic>
        <p:nvPicPr>
          <p:cNvPr id="17" name="Picture 16"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3555" y="421080"/>
            <a:ext cx="152400" cy="190500"/>
          </a:xfrm>
          <a:prstGeom prst="rect">
            <a:avLst/>
          </a:prstGeom>
        </p:spPr>
      </p:pic>
      <p:pic>
        <p:nvPicPr>
          <p:cNvPr id="18" name="Picture 17"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055" y="1219966"/>
            <a:ext cx="190500" cy="190500"/>
          </a:xfrm>
          <a:prstGeom prst="rect">
            <a:avLst/>
          </a:prstGeom>
        </p:spPr>
      </p:pic>
      <p:sp>
        <p:nvSpPr>
          <p:cNvPr id="20" name="Rectangle 19"/>
          <p:cNvSpPr/>
          <p:nvPr/>
        </p:nvSpPr>
        <p:spPr>
          <a:xfrm>
            <a:off x="5929794" y="2337248"/>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      </a:t>
            </a:r>
          </a:p>
        </p:txBody>
      </p:sp>
      <p:pic>
        <p:nvPicPr>
          <p:cNvPr id="21" name="Picture 20"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552" y="3701042"/>
            <a:ext cx="330200" cy="342900"/>
          </a:xfrm>
          <a:prstGeom prst="rect">
            <a:avLst/>
          </a:prstGeom>
        </p:spPr>
      </p:pic>
      <p:pic>
        <p:nvPicPr>
          <p:cNvPr id="22" name="Picture 21"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066" y="3407175"/>
            <a:ext cx="635000" cy="444500"/>
          </a:xfrm>
          <a:prstGeom prst="rect">
            <a:avLst/>
          </a:prstGeom>
        </p:spPr>
      </p:pic>
      <p:pic>
        <p:nvPicPr>
          <p:cNvPr id="23" name="Picture 22"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0006" y="2518474"/>
            <a:ext cx="609600" cy="508000"/>
          </a:xfrm>
          <a:prstGeom prst="rect">
            <a:avLst/>
          </a:prstGeom>
        </p:spPr>
      </p:pic>
      <p:pic>
        <p:nvPicPr>
          <p:cNvPr id="24" name="Picture 23"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9452" y="3191275"/>
            <a:ext cx="190500" cy="355600"/>
          </a:xfrm>
          <a:prstGeom prst="rect">
            <a:avLst/>
          </a:prstGeom>
        </p:spPr>
      </p:pic>
      <p:pic>
        <p:nvPicPr>
          <p:cNvPr id="25" name="Picture 24"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897" y="2808918"/>
            <a:ext cx="330200" cy="355600"/>
          </a:xfrm>
          <a:prstGeom prst="rect">
            <a:avLst/>
          </a:prstGeom>
        </p:spPr>
      </p:pic>
      <p:pic>
        <p:nvPicPr>
          <p:cNvPr id="26" name="Picture 25"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9096" y="3992695"/>
            <a:ext cx="190500" cy="241300"/>
          </a:xfrm>
          <a:prstGeom prst="rect">
            <a:avLst/>
          </a:prstGeom>
        </p:spPr>
      </p:pic>
      <p:pic>
        <p:nvPicPr>
          <p:cNvPr id="27" name="Picture 26"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7821" y="3254775"/>
            <a:ext cx="190500" cy="190500"/>
          </a:xfrm>
          <a:prstGeom prst="rect">
            <a:avLst/>
          </a:prstGeom>
        </p:spPr>
      </p:pic>
      <p:pic>
        <p:nvPicPr>
          <p:cNvPr id="28" name="Picture 27"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579" y="4043942"/>
            <a:ext cx="152400" cy="190500"/>
          </a:xfrm>
          <a:prstGeom prst="rect">
            <a:avLst/>
          </a:prstGeom>
        </p:spPr>
      </p:pic>
      <p:pic>
        <p:nvPicPr>
          <p:cNvPr id="29" name="Picture 28"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9396" y="3254775"/>
            <a:ext cx="330200" cy="152400"/>
          </a:xfrm>
          <a:prstGeom prst="rect">
            <a:avLst/>
          </a:prstGeom>
        </p:spPr>
      </p:pic>
      <p:pic>
        <p:nvPicPr>
          <p:cNvPr id="30" name="Picture 2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8110" y="2833980"/>
            <a:ext cx="266700" cy="139700"/>
          </a:xfrm>
          <a:prstGeom prst="rect">
            <a:avLst/>
          </a:prstGeom>
        </p:spPr>
      </p:pic>
      <p:pic>
        <p:nvPicPr>
          <p:cNvPr id="31" name="Picture 30"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1841" y="3712549"/>
            <a:ext cx="190500" cy="190500"/>
          </a:xfrm>
          <a:prstGeom prst="rect">
            <a:avLst/>
          </a:prstGeom>
        </p:spPr>
      </p:pic>
      <p:pic>
        <p:nvPicPr>
          <p:cNvPr id="32" name="Picture 31"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9700" y="2808918"/>
            <a:ext cx="152400" cy="190500"/>
          </a:xfrm>
          <a:prstGeom prst="rect">
            <a:avLst/>
          </a:prstGeom>
        </p:spPr>
      </p:pic>
      <p:pic>
        <p:nvPicPr>
          <p:cNvPr id="33" name="Picture 32"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1341" y="3064275"/>
            <a:ext cx="190500" cy="190500"/>
          </a:xfrm>
          <a:prstGeom prst="rect">
            <a:avLst/>
          </a:prstGeom>
        </p:spPr>
      </p:pic>
      <p:sp>
        <p:nvSpPr>
          <p:cNvPr id="3" name="TextBox 2"/>
          <p:cNvSpPr txBox="1"/>
          <p:nvPr/>
        </p:nvSpPr>
        <p:spPr>
          <a:xfrm>
            <a:off x="5967044" y="51748"/>
            <a:ext cx="1637821" cy="369332"/>
          </a:xfrm>
          <a:prstGeom prst="rect">
            <a:avLst/>
          </a:prstGeom>
          <a:noFill/>
        </p:spPr>
        <p:txBody>
          <a:bodyPr wrap="square" rtlCol="0">
            <a:spAutoFit/>
          </a:bodyPr>
          <a:lstStyle/>
          <a:p>
            <a:r>
              <a:rPr lang="en-US" dirty="0">
                <a:solidFill>
                  <a:schemeClr val="bg1"/>
                </a:solidFill>
              </a:rPr>
              <a:t>Experimental</a:t>
            </a:r>
          </a:p>
        </p:txBody>
      </p:sp>
      <p:sp>
        <p:nvSpPr>
          <p:cNvPr id="39" name="TextBox 38"/>
          <p:cNvSpPr txBox="1"/>
          <p:nvPr/>
        </p:nvSpPr>
        <p:spPr>
          <a:xfrm>
            <a:off x="5912560" y="2274751"/>
            <a:ext cx="2128677" cy="369332"/>
          </a:xfrm>
          <a:prstGeom prst="rect">
            <a:avLst/>
          </a:prstGeom>
          <a:noFill/>
        </p:spPr>
        <p:txBody>
          <a:bodyPr wrap="square" rtlCol="0">
            <a:spAutoFit/>
          </a:bodyPr>
          <a:lstStyle/>
          <a:p>
            <a:r>
              <a:rPr lang="en-US" dirty="0">
                <a:solidFill>
                  <a:schemeClr val="bg1"/>
                </a:solidFill>
              </a:rPr>
              <a:t>Simulation IF  = 0 </a:t>
            </a:r>
          </a:p>
        </p:txBody>
      </p:sp>
      <p:sp>
        <p:nvSpPr>
          <p:cNvPr id="70" name="Rectangle 69"/>
          <p:cNvSpPr/>
          <p:nvPr/>
        </p:nvSpPr>
        <p:spPr>
          <a:xfrm>
            <a:off x="5941254" y="4607697"/>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      </a:t>
            </a:r>
          </a:p>
        </p:txBody>
      </p:sp>
      <p:pic>
        <p:nvPicPr>
          <p:cNvPr id="71" name="Picture 70"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92" y="5795051"/>
            <a:ext cx="330200" cy="342900"/>
          </a:xfrm>
          <a:prstGeom prst="rect">
            <a:avLst/>
          </a:prstGeom>
        </p:spPr>
      </p:pic>
      <p:pic>
        <p:nvPicPr>
          <p:cNvPr id="72" name="Picture 71"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341" y="5377015"/>
            <a:ext cx="635000" cy="444500"/>
          </a:xfrm>
          <a:prstGeom prst="rect">
            <a:avLst/>
          </a:prstGeom>
        </p:spPr>
      </p:pic>
      <p:pic>
        <p:nvPicPr>
          <p:cNvPr id="73" name="Picture 72"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991" y="5525224"/>
            <a:ext cx="609600" cy="508000"/>
          </a:xfrm>
          <a:prstGeom prst="rect">
            <a:avLst/>
          </a:prstGeom>
        </p:spPr>
      </p:pic>
      <p:pic>
        <p:nvPicPr>
          <p:cNvPr id="74" name="Picture 73"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2642" y="4977029"/>
            <a:ext cx="190500" cy="355600"/>
          </a:xfrm>
          <a:prstGeom prst="rect">
            <a:avLst/>
          </a:prstGeom>
        </p:spPr>
      </p:pic>
      <p:pic>
        <p:nvPicPr>
          <p:cNvPr id="75" name="Picture 74"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601" y="6240987"/>
            <a:ext cx="330200" cy="355600"/>
          </a:xfrm>
          <a:prstGeom prst="rect">
            <a:avLst/>
          </a:prstGeom>
        </p:spPr>
      </p:pic>
      <p:pic>
        <p:nvPicPr>
          <p:cNvPr id="76" name="Picture 75"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0556" y="6263144"/>
            <a:ext cx="190500" cy="241300"/>
          </a:xfrm>
          <a:prstGeom prst="rect">
            <a:avLst/>
          </a:prstGeom>
        </p:spPr>
      </p:pic>
      <p:pic>
        <p:nvPicPr>
          <p:cNvPr id="80" name="Picture 7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6602" y="5121094"/>
            <a:ext cx="266700" cy="139700"/>
          </a:xfrm>
          <a:prstGeom prst="rect">
            <a:avLst/>
          </a:prstGeom>
        </p:spPr>
      </p:pic>
      <p:sp>
        <p:nvSpPr>
          <p:cNvPr id="84" name="TextBox 83"/>
          <p:cNvSpPr txBox="1"/>
          <p:nvPr/>
        </p:nvSpPr>
        <p:spPr>
          <a:xfrm>
            <a:off x="5929794" y="4607697"/>
            <a:ext cx="2128677" cy="369332"/>
          </a:xfrm>
          <a:prstGeom prst="rect">
            <a:avLst/>
          </a:prstGeom>
          <a:noFill/>
        </p:spPr>
        <p:txBody>
          <a:bodyPr wrap="square" rtlCol="0">
            <a:spAutoFit/>
          </a:bodyPr>
          <a:lstStyle/>
          <a:p>
            <a:r>
              <a:rPr lang="en-US" dirty="0">
                <a:solidFill>
                  <a:schemeClr val="bg1"/>
                </a:solidFill>
              </a:rPr>
              <a:t>Simulation IF  = 0.90</a:t>
            </a:r>
          </a:p>
        </p:txBody>
      </p:sp>
      <p:pic>
        <p:nvPicPr>
          <p:cNvPr id="100" name="Picture 9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2352" y="5455374"/>
            <a:ext cx="266700" cy="139700"/>
          </a:xfrm>
          <a:prstGeom prst="rect">
            <a:avLst/>
          </a:prstGeom>
        </p:spPr>
      </p:pic>
      <p:pic>
        <p:nvPicPr>
          <p:cNvPr id="101" name="Picture 100"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9320" y="6380799"/>
            <a:ext cx="266700" cy="139700"/>
          </a:xfrm>
          <a:prstGeom prst="rect">
            <a:avLst/>
          </a:prstGeom>
        </p:spPr>
      </p:pic>
      <p:pic>
        <p:nvPicPr>
          <p:cNvPr id="102" name="Picture 101"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3221" y="5629356"/>
            <a:ext cx="190500" cy="190500"/>
          </a:xfrm>
          <a:prstGeom prst="rect">
            <a:avLst/>
          </a:prstGeom>
        </p:spPr>
      </p:pic>
      <p:pic>
        <p:nvPicPr>
          <p:cNvPr id="103" name="Picture 102"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3221" y="5203010"/>
            <a:ext cx="330200" cy="152400"/>
          </a:xfrm>
          <a:prstGeom prst="rect">
            <a:avLst/>
          </a:prstGeom>
        </p:spPr>
      </p:pic>
      <p:pic>
        <p:nvPicPr>
          <p:cNvPr id="104" name="Picture 103"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0379" y="6343191"/>
            <a:ext cx="152400" cy="190500"/>
          </a:xfrm>
          <a:prstGeom prst="rect">
            <a:avLst/>
          </a:prstGeom>
        </p:spPr>
      </p:pic>
      <p:pic>
        <p:nvPicPr>
          <p:cNvPr id="105" name="Picture 104"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9103" y="5663629"/>
            <a:ext cx="190500" cy="190500"/>
          </a:xfrm>
          <a:prstGeom prst="rect">
            <a:avLst/>
          </a:prstGeom>
        </p:spPr>
      </p:pic>
      <p:pic>
        <p:nvPicPr>
          <p:cNvPr id="106" name="Picture 105"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3620" y="5724606"/>
            <a:ext cx="152400" cy="190500"/>
          </a:xfrm>
          <a:prstGeom prst="rect">
            <a:avLst/>
          </a:prstGeom>
        </p:spPr>
      </p:pic>
      <p:pic>
        <p:nvPicPr>
          <p:cNvPr id="113" name="Picture 112" descr="Random.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4" name="Picture 113" descr="02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17790" y="267498"/>
            <a:ext cx="4803648" cy="6492240"/>
          </a:xfrm>
          <a:prstGeom prst="rect">
            <a:avLst/>
          </a:prstGeom>
        </p:spPr>
      </p:pic>
      <p:pic>
        <p:nvPicPr>
          <p:cNvPr id="115" name="Picture 114" descr="050.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6" name="Picture 115" descr="Overlap.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7" name="Picture 116" descr="094.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8" name="Picture 117"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006" y="5025844"/>
            <a:ext cx="190500" cy="190500"/>
          </a:xfrm>
          <a:prstGeom prst="rect">
            <a:avLst/>
          </a:prstGeom>
        </p:spPr>
      </p:pic>
    </p:spTree>
    <p:extLst>
      <p:ext uri="{BB962C8B-B14F-4D97-AF65-F5344CB8AC3E}">
        <p14:creationId xmlns:p14="http://schemas.microsoft.com/office/powerpoint/2010/main" val="121744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fade">
                                      <p:cBhvr>
                                        <p:cTn id="75" dur="500"/>
                                        <p:tgtEl>
                                          <p:spTgt spid="73"/>
                                        </p:tgtEl>
                                      </p:cBhvr>
                                    </p:animEffect>
                                  </p:childTnLst>
                                </p:cTn>
                              </p:par>
                              <p:par>
                                <p:cTn id="76" presetID="10" presetClass="exit" presetSubtype="0" fill="hold" nodeType="withEffect">
                                  <p:stCondLst>
                                    <p:cond delay="0"/>
                                  </p:stCondLst>
                                  <p:childTnLst>
                                    <p:animEffect transition="out" filter="fade">
                                      <p:cBhvr>
                                        <p:cTn id="77" dur="500"/>
                                        <p:tgtEl>
                                          <p:spTgt spid="113"/>
                                        </p:tgtEl>
                                      </p:cBhvr>
                                    </p:animEffect>
                                    <p:set>
                                      <p:cBhvr>
                                        <p:cTn id="78" dur="1" fill="hold">
                                          <p:stCondLst>
                                            <p:cond delay="499"/>
                                          </p:stCondLst>
                                        </p:cTn>
                                        <p:tgtEl>
                                          <p:spTgt spid="1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500"/>
                                        <p:tgtEl>
                                          <p:spTgt spid="7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fade">
                                      <p:cBhvr>
                                        <p:cTn id="103" dur="500"/>
                                        <p:tgtEl>
                                          <p:spTgt spid="7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500"/>
                                        <p:tgtEl>
                                          <p:spTgt spid="80"/>
                                        </p:tgtEl>
                                      </p:cBhvr>
                                    </p:animEffect>
                                  </p:childTnLst>
                                </p:cTn>
                              </p:par>
                              <p:par>
                                <p:cTn id="109" presetID="10" presetClass="entr" presetSubtype="0" fill="hold"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500"/>
                                        <p:tgtEl>
                                          <p:spTgt spid="1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80"/>
                                        </p:tgtEl>
                                      </p:cBhvr>
                                    </p:animEffect>
                                    <p:set>
                                      <p:cBhvr>
                                        <p:cTn id="116" dur="1" fill="hold">
                                          <p:stCondLst>
                                            <p:cond delay="499"/>
                                          </p:stCondLst>
                                        </p:cTn>
                                        <p:tgtEl>
                                          <p:spTgt spid="8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100"/>
                                        </p:tgtEl>
                                        <p:attrNameLst>
                                          <p:attrName>style.visibility</p:attrName>
                                        </p:attrNameLst>
                                      </p:cBhvr>
                                      <p:to>
                                        <p:strVal val="visible"/>
                                      </p:to>
                                    </p:set>
                                    <p:animEffect transition="in" filter="fade">
                                      <p:cBhvr>
                                        <p:cTn id="119" dur="500"/>
                                        <p:tgtEl>
                                          <p:spTgt spid="100"/>
                                        </p:tgtEl>
                                      </p:cBhvr>
                                    </p:animEffect>
                                  </p:childTnLst>
                                </p:cTn>
                              </p:par>
                              <p:par>
                                <p:cTn id="120" presetID="10" presetClass="exit" presetSubtype="0" fill="hold" nodeType="withEffect">
                                  <p:stCondLst>
                                    <p:cond delay="0"/>
                                  </p:stCondLst>
                                  <p:childTnLst>
                                    <p:animEffect transition="out" filter="fade">
                                      <p:cBhvr>
                                        <p:cTn id="121" dur="500"/>
                                        <p:tgtEl>
                                          <p:spTgt spid="114"/>
                                        </p:tgtEl>
                                      </p:cBhvr>
                                    </p:animEffect>
                                    <p:set>
                                      <p:cBhvr>
                                        <p:cTn id="122" dur="1" fill="hold">
                                          <p:stCondLst>
                                            <p:cond delay="499"/>
                                          </p:stCondLst>
                                        </p:cTn>
                                        <p:tgtEl>
                                          <p:spTgt spid="114"/>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15"/>
                                        </p:tgtEl>
                                        <p:attrNameLst>
                                          <p:attrName>style.visibility</p:attrName>
                                        </p:attrNameLst>
                                      </p:cBhvr>
                                      <p:to>
                                        <p:strVal val="visible"/>
                                      </p:to>
                                    </p:set>
                                    <p:animEffect transition="in" filter="fade">
                                      <p:cBhvr>
                                        <p:cTn id="125" dur="500"/>
                                        <p:tgtEl>
                                          <p:spTgt spid="11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01"/>
                                        </p:tgtEl>
                                        <p:attrNameLst>
                                          <p:attrName>style.visibility</p:attrName>
                                        </p:attrNameLst>
                                      </p:cBhvr>
                                      <p:to>
                                        <p:strVal val="visible"/>
                                      </p:to>
                                    </p:set>
                                    <p:animEffect transition="in" filter="fade">
                                      <p:cBhvr>
                                        <p:cTn id="130" dur="500"/>
                                        <p:tgtEl>
                                          <p:spTgt spid="101"/>
                                        </p:tgtEl>
                                      </p:cBhvr>
                                    </p:animEffect>
                                  </p:childTnLst>
                                </p:cTn>
                              </p:par>
                              <p:par>
                                <p:cTn id="131" presetID="10" presetClass="exit" presetSubtype="0" fill="hold" nodeType="withEffect">
                                  <p:stCondLst>
                                    <p:cond delay="0"/>
                                  </p:stCondLst>
                                  <p:childTnLst>
                                    <p:animEffect transition="out" filter="fade">
                                      <p:cBhvr>
                                        <p:cTn id="132" dur="500"/>
                                        <p:tgtEl>
                                          <p:spTgt spid="100"/>
                                        </p:tgtEl>
                                      </p:cBhvr>
                                    </p:animEffect>
                                    <p:set>
                                      <p:cBhvr>
                                        <p:cTn id="133" dur="1" fill="hold">
                                          <p:stCondLst>
                                            <p:cond delay="499"/>
                                          </p:stCondLst>
                                        </p:cTn>
                                        <p:tgtEl>
                                          <p:spTgt spid="10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15"/>
                                        </p:tgtEl>
                                      </p:cBhvr>
                                    </p:animEffect>
                                    <p:set>
                                      <p:cBhvr>
                                        <p:cTn id="136" dur="1" fill="hold">
                                          <p:stCondLst>
                                            <p:cond delay="499"/>
                                          </p:stCondLst>
                                        </p:cTn>
                                        <p:tgtEl>
                                          <p:spTgt spid="11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fade">
                                      <p:cBhvr>
                                        <p:cTn id="139" dur="500"/>
                                        <p:tgtEl>
                                          <p:spTgt spid="116"/>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03"/>
                                        </p:tgtEl>
                                        <p:attrNameLst>
                                          <p:attrName>style.visibility</p:attrName>
                                        </p:attrNameLst>
                                      </p:cBhvr>
                                      <p:to>
                                        <p:strVal val="visible"/>
                                      </p:to>
                                    </p:set>
                                    <p:animEffect transition="in" filter="fade">
                                      <p:cBhvr>
                                        <p:cTn id="144" dur="500"/>
                                        <p:tgtEl>
                                          <p:spTgt spid="103"/>
                                        </p:tgtEl>
                                      </p:cBhvr>
                                    </p:animEffect>
                                  </p:childTnLst>
                                </p:cTn>
                              </p:par>
                              <p:par>
                                <p:cTn id="145" presetID="10" presetClass="exit" presetSubtype="0" fill="hold" nodeType="withEffect">
                                  <p:stCondLst>
                                    <p:cond delay="0"/>
                                  </p:stCondLst>
                                  <p:childTnLst>
                                    <p:animEffect transition="out" filter="fade">
                                      <p:cBhvr>
                                        <p:cTn id="146" dur="500"/>
                                        <p:tgtEl>
                                          <p:spTgt spid="116"/>
                                        </p:tgtEl>
                                      </p:cBhvr>
                                    </p:animEffect>
                                    <p:set>
                                      <p:cBhvr>
                                        <p:cTn id="147" dur="1" fill="hold">
                                          <p:stCondLst>
                                            <p:cond delay="499"/>
                                          </p:stCondLst>
                                        </p:cTn>
                                        <p:tgtEl>
                                          <p:spTgt spid="116"/>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117"/>
                                        </p:tgtEl>
                                        <p:attrNameLst>
                                          <p:attrName>style.visibility</p:attrName>
                                        </p:attrNameLst>
                                      </p:cBhvr>
                                      <p:to>
                                        <p:strVal val="visible"/>
                                      </p:to>
                                    </p:set>
                                    <p:animEffect transition="in" filter="fade">
                                      <p:cBhvr>
                                        <p:cTn id="150" dur="500"/>
                                        <p:tgtEl>
                                          <p:spTgt spid="11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04"/>
                                        </p:tgtEl>
                                        <p:attrNameLst>
                                          <p:attrName>style.visibility</p:attrName>
                                        </p:attrNameLst>
                                      </p:cBhvr>
                                      <p:to>
                                        <p:strVal val="visible"/>
                                      </p:to>
                                    </p:set>
                                    <p:animEffect transition="in" filter="fade">
                                      <p:cBhvr>
                                        <p:cTn id="155" dur="500"/>
                                        <p:tgtEl>
                                          <p:spTgt spid="104"/>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102"/>
                                        </p:tgtEl>
                                        <p:attrNameLst>
                                          <p:attrName>style.visibility</p:attrName>
                                        </p:attrNameLst>
                                      </p:cBhvr>
                                      <p:to>
                                        <p:strVal val="visible"/>
                                      </p:to>
                                    </p:set>
                                    <p:animEffect transition="in" filter="fade">
                                      <p:cBhvr>
                                        <p:cTn id="160" dur="500"/>
                                        <p:tgtEl>
                                          <p:spTgt spid="102"/>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106"/>
                                        </p:tgtEl>
                                        <p:attrNameLst>
                                          <p:attrName>style.visibility</p:attrName>
                                        </p:attrNameLst>
                                      </p:cBhvr>
                                      <p:to>
                                        <p:strVal val="visible"/>
                                      </p:to>
                                    </p:set>
                                    <p:animEffect transition="in" filter="fade">
                                      <p:cBhvr>
                                        <p:cTn id="170" dur="500"/>
                                        <p:tgtEl>
                                          <p:spTgt spid="106"/>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118"/>
                                        </p:tgtEl>
                                        <p:attrNameLst>
                                          <p:attrName>style.visibility</p:attrName>
                                        </p:attrNameLst>
                                      </p:cBhvr>
                                      <p:to>
                                        <p:strVal val="visible"/>
                                      </p:to>
                                    </p:set>
                                    <p:animEffect transition="in" filter="fade">
                                      <p:cBhvr>
                                        <p:cTn id="17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700" b="1" kern="1200" dirty="0">
                <a:solidFill>
                  <a:schemeClr val="tx1"/>
                </a:solidFill>
                <a:latin typeface="Comic Sans MS" pitchFamily="66" charset="0"/>
                <a:ea typeface="+mn-ea"/>
                <a:cs typeface="+mn-cs"/>
              </a:rPr>
              <a:t>Example of Simulation</a:t>
            </a:r>
          </a:p>
        </p:txBody>
      </p:sp>
      <p:pic>
        <p:nvPicPr>
          <p:cNvPr id="5" name="Picture 4" descr="Works_in_progress-0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7922" y="990600"/>
            <a:ext cx="6665976" cy="5867400"/>
          </a:xfrm>
          <a:prstGeom prst="rect">
            <a:avLst/>
          </a:prstGeom>
        </p:spPr>
      </p:pic>
      <p:sp>
        <p:nvSpPr>
          <p:cNvPr id="4" name="TextBox 3"/>
          <p:cNvSpPr txBox="1"/>
          <p:nvPr/>
        </p:nvSpPr>
        <p:spPr>
          <a:xfrm>
            <a:off x="7693721" y="5817679"/>
            <a:ext cx="1318484" cy="738664"/>
          </a:xfrm>
          <a:prstGeom prst="rect">
            <a:avLst/>
          </a:prstGeom>
          <a:noFill/>
        </p:spPr>
        <p:txBody>
          <a:bodyPr wrap="square" rtlCol="0">
            <a:spAutoFit/>
          </a:bodyPr>
          <a:lstStyle/>
          <a:p>
            <a:r>
              <a:rPr lang="en-US" sz="1400" dirty="0"/>
              <a:t>Scale:</a:t>
            </a:r>
            <a:r>
              <a:rPr lang="el-GR" sz="1400" dirty="0"/>
              <a:t>2</a:t>
            </a:r>
            <a:r>
              <a:rPr lang="en-US" sz="1400" dirty="0"/>
              <a:t> </a:t>
            </a:r>
            <a:r>
              <a:rPr lang="el-GR" sz="1400" dirty="0"/>
              <a:t>μm</a:t>
            </a:r>
            <a:endParaRPr lang="en-US" sz="1400" dirty="0"/>
          </a:p>
          <a:p>
            <a:r>
              <a:rPr lang="en-US" sz="1400" dirty="0"/>
              <a:t>Magnification:  500 nm</a:t>
            </a:r>
          </a:p>
        </p:txBody>
      </p:sp>
      <p:sp>
        <p:nvSpPr>
          <p:cNvPr id="6" name="Line 88">
            <a:extLst>
              <a:ext uri="{FF2B5EF4-FFF2-40B4-BE49-F238E27FC236}">
                <a16:creationId xmlns:a16="http://schemas.microsoft.com/office/drawing/2014/main" id="{FE87F3E4-CDC6-4912-A9F0-0E00EBD17CD3}"/>
              </a:ext>
            </a:extLst>
          </p:cNvPr>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177075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5715000" cy="1143000"/>
          </a:xfrm>
        </p:spPr>
        <p:txBody>
          <a:bodyPr>
            <a:noAutofit/>
          </a:bodyPr>
          <a:lstStyle/>
          <a:p>
            <a:r>
              <a:rPr lang="en-US" sz="2700" b="1" kern="1200" dirty="0">
                <a:solidFill>
                  <a:schemeClr val="tx1"/>
                </a:solidFill>
                <a:latin typeface="Comic Sans MS" pitchFamily="66" charset="0"/>
                <a:ea typeface="+mn-ea"/>
                <a:cs typeface="+mn-cs"/>
              </a:rPr>
              <a:t>Interaction Factor with images of different cluster densities</a:t>
            </a:r>
            <a:br>
              <a:rPr lang="en-US" sz="2700" b="1" kern="1200" dirty="0">
                <a:solidFill>
                  <a:schemeClr val="tx1"/>
                </a:solidFill>
                <a:latin typeface="Comic Sans MS" pitchFamily="66" charset="0"/>
                <a:ea typeface="+mn-ea"/>
                <a:cs typeface="+mn-cs"/>
              </a:rPr>
            </a:br>
            <a:endParaRPr lang="en-US" sz="2700" b="1" kern="1200" dirty="0">
              <a:solidFill>
                <a:schemeClr val="tx1"/>
              </a:solidFill>
              <a:latin typeface="Comic Sans MS" pitchFamily="66" charset="0"/>
              <a:ea typeface="+mn-ea"/>
              <a:cs typeface="+mn-cs"/>
            </a:endParaRPr>
          </a:p>
        </p:txBody>
      </p:sp>
      <p:pic>
        <p:nvPicPr>
          <p:cNvPr id="5" name="Picture 4" descr="Works_in_progress-0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297" y="1417638"/>
            <a:ext cx="9529169" cy="5241043"/>
          </a:xfrm>
          <a:prstGeom prst="rect">
            <a:avLst/>
          </a:prstGeom>
        </p:spPr>
      </p:pic>
      <p:sp>
        <p:nvSpPr>
          <p:cNvPr id="4" name="Line 88">
            <a:extLst>
              <a:ext uri="{FF2B5EF4-FFF2-40B4-BE49-F238E27FC236}">
                <a16:creationId xmlns:a16="http://schemas.microsoft.com/office/drawing/2014/main" id="{2884837C-FA22-4708-B2EA-5326C6F703AE}"/>
              </a:ext>
            </a:extLst>
          </p:cNvPr>
          <p:cNvSpPr>
            <a:spLocks noChangeShapeType="1"/>
          </p:cNvSpPr>
          <p:nvPr/>
        </p:nvSpPr>
        <p:spPr bwMode="auto">
          <a:xfrm>
            <a:off x="609600" y="8382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41000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Classifying Structures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133600"/>
            <a:ext cx="6629401" cy="213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croscopy_tests\Sample Structures\BUTTERFLY\clipped nuclei\overlap\butterfly\3- Overlap-9 Reconstruction-6-structure-1.png"/>
          <p:cNvPicPr>
            <a:picLocks noChangeAspect="1" noChangeArrowheads="1"/>
          </p:cNvPicPr>
          <p:nvPr/>
        </p:nvPicPr>
        <p:blipFill>
          <a:blip r:embed="rId3" cstate="print">
            <a:extLst>
              <a:ext uri="{28A0092B-C50C-407E-A947-70E740481C1C}">
                <a14:useLocalDpi xmlns:a14="http://schemas.microsoft.com/office/drawing/2010/main" val="0"/>
              </a:ext>
            </a:extLst>
          </a:blip>
          <a:srcRect t="6250" b="6250"/>
          <a:stretch>
            <a:fillRect/>
          </a:stretch>
        </p:blipFill>
        <p:spPr bwMode="auto">
          <a:xfrm>
            <a:off x="914400" y="477980"/>
            <a:ext cx="7315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117765"/>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Classifying Structures</a:t>
            </a:r>
            <a:endParaRPr lang="sv-SE" sz="2800" b="1" dirty="0">
              <a:latin typeface="Comic Sans MS" pitchFamily="66" charset="0"/>
            </a:endParaRPr>
          </a:p>
        </p:txBody>
      </p:sp>
      <p:sp>
        <p:nvSpPr>
          <p:cNvPr id="3098" name="Line 88"/>
          <p:cNvSpPr>
            <a:spLocks noChangeShapeType="1"/>
          </p:cNvSpPr>
          <p:nvPr/>
        </p:nvSpPr>
        <p:spPr bwMode="auto">
          <a:xfrm>
            <a:off x="609600" y="491835"/>
            <a:ext cx="7924800" cy="0"/>
          </a:xfrm>
          <a:prstGeom prst="line">
            <a:avLst/>
          </a:prstGeom>
          <a:noFill/>
          <a:ln w="31750">
            <a:solidFill>
              <a:srgbClr val="CC3300"/>
            </a:solidFill>
            <a:round/>
            <a:headEnd/>
            <a:tailEnd/>
          </a:ln>
        </p:spPr>
        <p:txBody>
          <a:bodyPr/>
          <a:lstStyle/>
          <a:p>
            <a:endParaRPr lang="en-US"/>
          </a:p>
        </p:txBody>
      </p:sp>
      <p:pic>
        <p:nvPicPr>
          <p:cNvPr id="7" name="Picture 2" descr="D:\microscopy_tests\Sample Structures\CATERPILLAR\clipped nuclei\overlap\caterpillar\Overlap-1 Reconstruction-3333-stru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t="6250" b="6250"/>
          <a:stretch>
            <a:fillRect/>
          </a:stretch>
        </p:blipFill>
        <p:spPr bwMode="auto">
          <a:xfrm>
            <a:off x="893620" y="3650670"/>
            <a:ext cx="73152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More Colors</a:t>
            </a: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6" name="TextBox 5"/>
          <p:cNvSpPr txBox="1"/>
          <p:nvPr/>
        </p:nvSpPr>
        <p:spPr>
          <a:xfrm>
            <a:off x="2133600" y="6400800"/>
            <a:ext cx="5226111" cy="369332"/>
          </a:xfrm>
          <a:prstGeom prst="rect">
            <a:avLst/>
          </a:prstGeom>
          <a:noFill/>
        </p:spPr>
        <p:txBody>
          <a:bodyPr wrap="none" rtlCol="0">
            <a:spAutoFit/>
          </a:bodyPr>
          <a:lstStyle/>
          <a:p>
            <a:r>
              <a:rPr lang="en-US" b="1" dirty="0" err="1">
                <a:latin typeface="Comic Sans MS" pitchFamily="66" charset="0"/>
              </a:rPr>
              <a:t>Yangdong</a:t>
            </a:r>
            <a:r>
              <a:rPr lang="en-US" b="1" dirty="0">
                <a:latin typeface="Comic Sans MS" pitchFamily="66" charset="0"/>
              </a:rPr>
              <a:t> Yin, Dylan Reid and Eli Rothenberg</a:t>
            </a:r>
          </a:p>
        </p:txBody>
      </p:sp>
      <p:pic>
        <p:nvPicPr>
          <p:cNvPr id="1026" name="Picture 2" descr="C:\Users\fenyo\Desktop\Result of 1 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772400" cy="5588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9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a:latin typeface="Comic Sans MS" pitchFamily="66" charset="0"/>
              </a:rPr>
              <a:t>More Dimensions</a:t>
            </a:r>
            <a:endParaRPr lang="en-US"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2" name="spool_5_3D_Projection_2CHANNELS_crop_5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9800" y="609600"/>
            <a:ext cx="4800600" cy="5640705"/>
          </a:xfrm>
          <a:prstGeom prst="rect">
            <a:avLst/>
          </a:prstGeom>
        </p:spPr>
      </p:pic>
      <p:sp>
        <p:nvSpPr>
          <p:cNvPr id="6" name="TextBox 5"/>
          <p:cNvSpPr txBox="1"/>
          <p:nvPr/>
        </p:nvSpPr>
        <p:spPr>
          <a:xfrm>
            <a:off x="304800" y="6400800"/>
            <a:ext cx="8586005" cy="307777"/>
          </a:xfrm>
          <a:prstGeom prst="rect">
            <a:avLst/>
          </a:prstGeom>
          <a:noFill/>
        </p:spPr>
        <p:txBody>
          <a:bodyPr wrap="none" rtlCol="0">
            <a:spAutoFit/>
          </a:bodyPr>
          <a:lstStyle/>
          <a:p>
            <a:r>
              <a:rPr lang="en-US" sz="1400" b="1" dirty="0">
                <a:latin typeface="Comic Sans MS" pitchFamily="66" charset="0"/>
              </a:rPr>
              <a:t>Esperanza </a:t>
            </a:r>
            <a:r>
              <a:rPr lang="en-US" sz="1400" b="1" dirty="0" err="1">
                <a:latin typeface="Comic Sans MS" pitchFamily="66" charset="0"/>
              </a:rPr>
              <a:t>Agullo-Pascual</a:t>
            </a:r>
            <a:r>
              <a:rPr lang="en-US" sz="1400" b="1" dirty="0">
                <a:latin typeface="Comic Sans MS" pitchFamily="66" charset="0"/>
              </a:rPr>
              <a:t>, Alejandra Leo-Macias, Dylan Reid, Mario Delmar and Eli Rothenberg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C:\Users\fenyo\Desktop\peaks_background.png"/>
          <p:cNvPicPr>
            <a:picLocks noChangeAspect="1" noChangeArrowheads="1"/>
          </p:cNvPicPr>
          <p:nvPr/>
        </p:nvPicPr>
        <p:blipFill>
          <a:blip r:embed="rId3" cstate="print"/>
          <a:srcRect/>
          <a:stretch>
            <a:fillRect/>
          </a:stretch>
        </p:blipFill>
        <p:spPr bwMode="auto">
          <a:xfrm>
            <a:off x="3124200" y="1100963"/>
            <a:ext cx="2743200" cy="2632837"/>
          </a:xfrm>
          <a:prstGeom prst="rect">
            <a:avLst/>
          </a:prstGeom>
          <a:noFill/>
        </p:spPr>
      </p:pic>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Characterizing the noise</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6" name="Rectangle 87"/>
          <p:cNvSpPr>
            <a:spLocks noChangeArrowheads="1"/>
          </p:cNvSpPr>
          <p:nvPr/>
        </p:nvSpPr>
        <p:spPr bwMode="auto">
          <a:xfrm rot="-5400000">
            <a:off x="2628900" y="21717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Intensity</a:t>
            </a:r>
          </a:p>
        </p:txBody>
      </p:sp>
      <p:sp>
        <p:nvSpPr>
          <p:cNvPr id="9" name="TextBox 8"/>
          <p:cNvSpPr txBox="1"/>
          <p:nvPr/>
        </p:nvSpPr>
        <p:spPr>
          <a:xfrm>
            <a:off x="1755894" y="4415135"/>
            <a:ext cx="6216766" cy="461665"/>
          </a:xfrm>
          <a:prstGeom prst="rect">
            <a:avLst/>
          </a:prstGeom>
          <a:noFill/>
        </p:spPr>
        <p:txBody>
          <a:bodyPr wrap="none" rtlCol="0">
            <a:spAutoFit/>
          </a:bodyPr>
          <a:lstStyle/>
          <a:p>
            <a:pPr marL="342900" indent="-342900"/>
            <a:r>
              <a:rPr lang="en-US" sz="2400" dirty="0">
                <a:latin typeface="Comic Sans MS" pitchFamily="66" charset="0"/>
              </a:rPr>
              <a:t>Let’s first try without removing the peaks</a:t>
            </a:r>
          </a:p>
        </p:txBody>
      </p:sp>
      <p:pic>
        <p:nvPicPr>
          <p:cNvPr id="249857" name="Picture 1" descr="C:\Users\fenyo\Desktop\peaks_noise_qqplot.png"/>
          <p:cNvPicPr>
            <a:picLocks noChangeAspect="1" noChangeArrowheads="1"/>
          </p:cNvPicPr>
          <p:nvPr/>
        </p:nvPicPr>
        <p:blipFill>
          <a:blip r:embed="rId4" cstate="print"/>
          <a:srcRect/>
          <a:stretch>
            <a:fillRect/>
          </a:stretch>
        </p:blipFill>
        <p:spPr bwMode="auto">
          <a:xfrm>
            <a:off x="6019800" y="1066800"/>
            <a:ext cx="2696561" cy="2743200"/>
          </a:xfrm>
          <a:prstGeom prst="rect">
            <a:avLst/>
          </a:prstGeom>
          <a:noFill/>
        </p:spPr>
      </p:pic>
      <p:pic>
        <p:nvPicPr>
          <p:cNvPr id="249858" name="Picture 2" descr="C:\Users\fenyo\Desktop\peaks_noise_hist.png"/>
          <p:cNvPicPr>
            <a:picLocks noChangeAspect="1" noChangeArrowheads="1"/>
          </p:cNvPicPr>
          <p:nvPr/>
        </p:nvPicPr>
        <p:blipFill>
          <a:blip r:embed="rId5" cstate="print"/>
          <a:srcRect/>
          <a:stretch>
            <a:fillRect/>
          </a:stretch>
        </p:blipFill>
        <p:spPr bwMode="auto">
          <a:xfrm rot="-5400000">
            <a:off x="259429" y="1035972"/>
            <a:ext cx="2833944" cy="2743200"/>
          </a:xfrm>
          <a:prstGeom prst="rect">
            <a:avLst/>
          </a:prstGeom>
          <a:noFill/>
        </p:spPr>
      </p:pic>
    </p:spTree>
    <p:extLst>
      <p:ext uri="{BB962C8B-B14F-4D97-AF65-F5344CB8AC3E}">
        <p14:creationId xmlns:p14="http://schemas.microsoft.com/office/powerpoint/2010/main" val="100539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8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9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Live Imaging</a:t>
            </a: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3" name="Beacon-4-1_rgb_tracked-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5987" y="1447800"/>
            <a:ext cx="4772025" cy="4067175"/>
          </a:xfrm>
          <a:prstGeom prst="rect">
            <a:avLst/>
          </a:prstGeom>
        </p:spPr>
      </p:pic>
      <p:sp>
        <p:nvSpPr>
          <p:cNvPr id="8" name="TextBox 7"/>
          <p:cNvSpPr txBox="1"/>
          <p:nvPr/>
        </p:nvSpPr>
        <p:spPr>
          <a:xfrm>
            <a:off x="3350350" y="6550223"/>
            <a:ext cx="2443298" cy="307777"/>
          </a:xfrm>
          <a:prstGeom prst="rect">
            <a:avLst/>
          </a:prstGeom>
          <a:noFill/>
        </p:spPr>
        <p:txBody>
          <a:bodyPr wrap="none" rtlCol="0">
            <a:spAutoFit/>
          </a:bodyPr>
          <a:lstStyle/>
          <a:p>
            <a:r>
              <a:rPr lang="en-US" sz="1400" b="1" dirty="0">
                <a:latin typeface="Comic Sans MS" pitchFamily="66" charset="0"/>
              </a:rPr>
              <a:t>Paolo </a:t>
            </a:r>
            <a:r>
              <a:rPr lang="en-US" sz="1400" b="1" dirty="0" err="1">
                <a:latin typeface="Comic Sans MS" pitchFamily="66" charset="0"/>
              </a:rPr>
              <a:t>Mita</a:t>
            </a:r>
            <a:r>
              <a:rPr lang="en-US" sz="1400" b="1" dirty="0">
                <a:latin typeface="Comic Sans MS" pitchFamily="66" charset="0"/>
              </a:rPr>
              <a:t> and Jef Boeke</a:t>
            </a:r>
          </a:p>
        </p:txBody>
      </p:sp>
    </p:spTree>
    <p:extLst>
      <p:ext uri="{BB962C8B-B14F-4D97-AF65-F5344CB8AC3E}">
        <p14:creationId xmlns:p14="http://schemas.microsoft.com/office/powerpoint/2010/main" val="2992057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Image Analysis - Summary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6" name="Rectangle 5"/>
          <p:cNvSpPr/>
          <p:nvPr/>
        </p:nvSpPr>
        <p:spPr>
          <a:xfrm>
            <a:off x="609600" y="1067812"/>
            <a:ext cx="7467600" cy="4524315"/>
          </a:xfrm>
          <a:prstGeom prst="rect">
            <a:avLst/>
          </a:prstGeom>
        </p:spPr>
        <p:txBody>
          <a:bodyPr wrap="square">
            <a:spAutoFit/>
          </a:bodyPr>
          <a:lstStyle/>
          <a:p>
            <a:pPr marL="177800" indent="-177800"/>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Inspecting slices of an image</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err="1">
                <a:latin typeface="Comic Sans MS" pitchFamily="66" charset="0"/>
              </a:rPr>
              <a:t>Thresholding</a:t>
            </a:r>
            <a:endParaRPr lang="en-US" sz="2400" dirty="0">
              <a:latin typeface="Comic Sans MS" pitchFamily="66" charset="0"/>
            </a:endParaRP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Finding and characterizing objects</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Classifying structures</a:t>
            </a:r>
          </a:p>
          <a:p>
            <a:pPr marL="6350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r>
              <a:rPr lang="en-US" sz="2400" dirty="0">
                <a:latin typeface="Comic Sans MS" pitchFamily="66" charset="0"/>
              </a:rPr>
              <a:t>Testing if observations are random</a:t>
            </a:r>
          </a:p>
          <a:p>
            <a:pPr marL="177800" lvl="1" indent="-177800">
              <a:buFont typeface="Arial" pitchFamily="34" charset="0"/>
              <a:buChar char="•"/>
            </a:pPr>
            <a:endParaRPr lang="en-US" sz="2400" dirty="0">
              <a:latin typeface="Comic Sans MS" pitchFamily="66" charset="0"/>
            </a:endParaRPr>
          </a:p>
          <a:p>
            <a:pPr marL="635000" lvl="1" indent="-177800">
              <a:buFont typeface="Arial" pitchFamily="34" charset="0"/>
              <a:buChar char="•"/>
            </a:pPr>
            <a:endParaRPr lang="en-US" sz="24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descr="C:\Users\fenyo\Desktop\peaks_noise_rmsd_20.png"/>
          <p:cNvPicPr>
            <a:picLocks noChangeAspect="1" noChangeArrowheads="1"/>
          </p:cNvPicPr>
          <p:nvPr/>
        </p:nvPicPr>
        <p:blipFill>
          <a:blip r:embed="rId3" cstate="print"/>
          <a:srcRect/>
          <a:stretch>
            <a:fillRect/>
          </a:stretch>
        </p:blipFill>
        <p:spPr bwMode="auto">
          <a:xfrm>
            <a:off x="228600" y="1066800"/>
            <a:ext cx="2785516" cy="2743200"/>
          </a:xfrm>
          <a:prstGeom prst="rect">
            <a:avLst/>
          </a:prstGeom>
          <a:noFill/>
        </p:spPr>
      </p:pic>
      <p:pic>
        <p:nvPicPr>
          <p:cNvPr id="15" name="Picture 1" descr="C:\Users\fenyo\Desktop\peaks_background.png"/>
          <p:cNvPicPr>
            <a:picLocks noChangeAspect="1" noChangeArrowheads="1"/>
          </p:cNvPicPr>
          <p:nvPr/>
        </p:nvPicPr>
        <p:blipFill>
          <a:blip r:embed="rId4" cstate="print"/>
          <a:srcRect/>
          <a:stretch>
            <a:fillRect/>
          </a:stretch>
        </p:blipFill>
        <p:spPr bwMode="auto">
          <a:xfrm>
            <a:off x="3124200" y="1100963"/>
            <a:ext cx="2743200" cy="2632837"/>
          </a:xfrm>
          <a:prstGeom prst="rect">
            <a:avLst/>
          </a:prstGeom>
          <a:noFill/>
        </p:spPr>
      </p:pic>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Characterizing the noise</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6" name="Rectangle 87"/>
          <p:cNvSpPr>
            <a:spLocks noChangeArrowheads="1"/>
          </p:cNvSpPr>
          <p:nvPr/>
        </p:nvSpPr>
        <p:spPr bwMode="auto">
          <a:xfrm rot="-5400000">
            <a:off x="2628900" y="21717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Intensity</a:t>
            </a:r>
          </a:p>
        </p:txBody>
      </p:sp>
      <p:sp>
        <p:nvSpPr>
          <p:cNvPr id="9" name="TextBox 8"/>
          <p:cNvSpPr txBox="1"/>
          <p:nvPr/>
        </p:nvSpPr>
        <p:spPr>
          <a:xfrm>
            <a:off x="5867400" y="1314271"/>
            <a:ext cx="3449983" cy="1938992"/>
          </a:xfrm>
          <a:prstGeom prst="rect">
            <a:avLst/>
          </a:prstGeom>
          <a:noFill/>
        </p:spPr>
        <p:txBody>
          <a:bodyPr wrap="none" rtlCol="0">
            <a:spAutoFit/>
          </a:bodyPr>
          <a:lstStyle/>
          <a:p>
            <a:pPr marL="342900" indent="-342900"/>
            <a:r>
              <a:rPr lang="en-US" sz="2400" dirty="0">
                <a:latin typeface="Comic Sans MS" pitchFamily="66" charset="0"/>
              </a:rPr>
              <a:t>Removing the peaks </a:t>
            </a:r>
          </a:p>
          <a:p>
            <a:pPr marL="342900" indent="-342900"/>
            <a:r>
              <a:rPr lang="en-US" sz="2400" dirty="0">
                <a:latin typeface="Comic Sans MS" pitchFamily="66" charset="0"/>
              </a:rPr>
              <a:t>by looking for outliers </a:t>
            </a:r>
          </a:p>
          <a:p>
            <a:pPr marL="342900" indent="-342900"/>
            <a:r>
              <a:rPr lang="en-US" sz="2400" dirty="0">
                <a:latin typeface="Comic Sans MS" pitchFamily="66" charset="0"/>
              </a:rPr>
              <a:t>in the root mean </a:t>
            </a:r>
          </a:p>
          <a:p>
            <a:pPr marL="342900" indent="-342900"/>
            <a:r>
              <a:rPr lang="en-US" sz="2400" dirty="0">
                <a:latin typeface="Comic Sans MS" pitchFamily="66" charset="0"/>
              </a:rPr>
              <a:t>square deviation </a:t>
            </a:r>
          </a:p>
          <a:p>
            <a:pPr marL="342900" indent="-342900"/>
            <a:r>
              <a:rPr lang="en-US" sz="2400" dirty="0">
                <a:latin typeface="Comic Sans MS" pitchFamily="66" charset="0"/>
              </a:rPr>
              <a:t>(RMSD)</a:t>
            </a:r>
          </a:p>
        </p:txBody>
      </p:sp>
      <p:sp>
        <p:nvSpPr>
          <p:cNvPr id="13" name="Rectangle 87"/>
          <p:cNvSpPr>
            <a:spLocks noChangeArrowheads="1"/>
          </p:cNvSpPr>
          <p:nvPr/>
        </p:nvSpPr>
        <p:spPr bwMode="auto">
          <a:xfrm>
            <a:off x="1203960" y="371856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RMSD</a:t>
            </a:r>
          </a:p>
        </p:txBody>
      </p:sp>
      <p:cxnSp>
        <p:nvCxnSpPr>
          <p:cNvPr id="14" name="Straight Connector 13"/>
          <p:cNvCxnSpPr/>
          <p:nvPr/>
        </p:nvCxnSpPr>
        <p:spPr>
          <a:xfrm flipH="1">
            <a:off x="457200" y="2989385"/>
            <a:ext cx="24384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47810" name="Picture 2" descr="C:\Users\fenyo\Desktop\peaks_noise__20.png"/>
          <p:cNvPicPr>
            <a:picLocks noChangeAspect="1" noChangeArrowheads="1"/>
          </p:cNvPicPr>
          <p:nvPr/>
        </p:nvPicPr>
        <p:blipFill>
          <a:blip r:embed="rId5" cstate="print"/>
          <a:srcRect/>
          <a:stretch>
            <a:fillRect/>
          </a:stretch>
        </p:blipFill>
        <p:spPr bwMode="auto">
          <a:xfrm>
            <a:off x="3048000" y="3886200"/>
            <a:ext cx="2795635" cy="2743200"/>
          </a:xfrm>
          <a:prstGeom prst="rect">
            <a:avLst/>
          </a:prstGeom>
          <a:noFill/>
        </p:spPr>
      </p:pic>
      <p:pic>
        <p:nvPicPr>
          <p:cNvPr id="247816" name="Picture 8" descr="C:\Users\fenyo\Desktop\peaks_noise_only_qqplot.png"/>
          <p:cNvPicPr>
            <a:picLocks noChangeAspect="1" noChangeArrowheads="1"/>
          </p:cNvPicPr>
          <p:nvPr/>
        </p:nvPicPr>
        <p:blipFill>
          <a:blip r:embed="rId6" cstate="print"/>
          <a:srcRect/>
          <a:stretch>
            <a:fillRect/>
          </a:stretch>
        </p:blipFill>
        <p:spPr bwMode="auto">
          <a:xfrm>
            <a:off x="5943600" y="3810000"/>
            <a:ext cx="2697409" cy="2743200"/>
          </a:xfrm>
          <a:prstGeom prst="rect">
            <a:avLst/>
          </a:prstGeom>
          <a:noFill/>
        </p:spPr>
      </p:pic>
      <p:pic>
        <p:nvPicPr>
          <p:cNvPr id="247817" name="Picture 9" descr="C:\Users\fenyo\Desktop\peaks_noise_only_hist.png"/>
          <p:cNvPicPr>
            <a:picLocks noChangeAspect="1" noChangeArrowheads="1"/>
          </p:cNvPicPr>
          <p:nvPr/>
        </p:nvPicPr>
        <p:blipFill>
          <a:blip r:embed="rId7" cstate="print"/>
          <a:srcRect/>
          <a:stretch>
            <a:fillRect/>
          </a:stretch>
        </p:blipFill>
        <p:spPr bwMode="auto">
          <a:xfrm rot="-5400000">
            <a:off x="374637" y="3892563"/>
            <a:ext cx="2755926" cy="2743200"/>
          </a:xfrm>
          <a:prstGeom prst="rect">
            <a:avLst/>
          </a:prstGeom>
          <a:noFill/>
        </p:spPr>
      </p:pic>
    </p:spTree>
    <p:extLst>
      <p:ext uri="{BB962C8B-B14F-4D97-AF65-F5344CB8AC3E}">
        <p14:creationId xmlns:p14="http://schemas.microsoft.com/office/powerpoint/2010/main" val="3748039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8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8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78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7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C:\Users\fenyo\Desktop\peaks_noise_peak_at05_.png"/>
          <p:cNvPicPr>
            <a:picLocks noChangeAspect="1" noChangeArrowheads="1"/>
          </p:cNvPicPr>
          <p:nvPr/>
        </p:nvPicPr>
        <p:blipFill>
          <a:blip r:embed="rId3" cstate="print"/>
          <a:srcRect/>
          <a:stretch>
            <a:fillRect/>
          </a:stretch>
        </p:blipFill>
        <p:spPr bwMode="auto">
          <a:xfrm>
            <a:off x="5257800" y="4114800"/>
            <a:ext cx="2764106" cy="2743200"/>
          </a:xfrm>
          <a:prstGeom prst="rect">
            <a:avLst/>
          </a:prstGeom>
          <a:noFill/>
        </p:spPr>
      </p:pic>
      <p:pic>
        <p:nvPicPr>
          <p:cNvPr id="245762" name="Picture 2" descr="C:\Users\fenyo\Desktop\peaks_noise___20.png"/>
          <p:cNvPicPr>
            <a:picLocks noChangeAspect="1" noChangeArrowheads="1"/>
          </p:cNvPicPr>
          <p:nvPr/>
        </p:nvPicPr>
        <p:blipFill>
          <a:blip r:embed="rId4" cstate="print"/>
          <a:srcRect/>
          <a:stretch>
            <a:fillRect/>
          </a:stretch>
        </p:blipFill>
        <p:spPr bwMode="auto">
          <a:xfrm>
            <a:off x="3132725" y="1066800"/>
            <a:ext cx="2795635" cy="2743200"/>
          </a:xfrm>
          <a:prstGeom prst="rect">
            <a:avLst/>
          </a:prstGeom>
          <a:noFill/>
        </p:spPr>
      </p:pic>
      <p:pic>
        <p:nvPicPr>
          <p:cNvPr id="245763" name="Picture 3" descr="C:\Users\fenyo\Desktop\peaks_noise_peak_at00_.png"/>
          <p:cNvPicPr>
            <a:picLocks noChangeAspect="1" noChangeArrowheads="1"/>
          </p:cNvPicPr>
          <p:nvPr/>
        </p:nvPicPr>
        <p:blipFill>
          <a:blip r:embed="rId5" cstate="print"/>
          <a:srcRect/>
          <a:stretch>
            <a:fillRect/>
          </a:stretch>
        </p:blipFill>
        <p:spPr bwMode="auto">
          <a:xfrm>
            <a:off x="1524000" y="4114800"/>
            <a:ext cx="2853182" cy="2743200"/>
          </a:xfrm>
          <a:prstGeom prst="rect">
            <a:avLst/>
          </a:prstGeom>
          <a:noFill/>
        </p:spPr>
      </p:pic>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Peak Finding: Characterizing the peaks</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sp>
        <p:nvSpPr>
          <p:cNvPr id="6" name="Rectangle 87"/>
          <p:cNvSpPr>
            <a:spLocks noChangeArrowheads="1"/>
          </p:cNvSpPr>
          <p:nvPr/>
        </p:nvSpPr>
        <p:spPr bwMode="auto">
          <a:xfrm rot="-5400000">
            <a:off x="2628900" y="2171700"/>
            <a:ext cx="990600" cy="304800"/>
          </a:xfrm>
          <a:prstGeom prst="rect">
            <a:avLst/>
          </a:prstGeom>
          <a:noFill/>
          <a:ln w="9525">
            <a:noFill/>
            <a:miter lim="800000"/>
            <a:headEnd/>
            <a:tailEnd/>
          </a:ln>
        </p:spPr>
        <p:txBody>
          <a:bodyPr anchor="ctr"/>
          <a:lstStyle/>
          <a:p>
            <a:pPr algn="ctr"/>
            <a:r>
              <a:rPr lang="sv-SE" sz="1200" b="1" dirty="0">
                <a:latin typeface="Comic Sans MS" pitchFamily="66" charset="0"/>
              </a:rPr>
              <a:t>Intensity</a:t>
            </a:r>
          </a:p>
        </p:txBody>
      </p:sp>
      <p:cxnSp>
        <p:nvCxnSpPr>
          <p:cNvPr id="18" name="Straight Arrow Connector 17"/>
          <p:cNvCxnSpPr/>
          <p:nvPr/>
        </p:nvCxnSpPr>
        <p:spPr>
          <a:xfrm flipH="1">
            <a:off x="3733800" y="3200400"/>
            <a:ext cx="914400" cy="1371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257800" y="3276600"/>
            <a:ext cx="609600"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3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w="3175">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4508</TotalTime>
  <Words>3504</Words>
  <Application>Microsoft Office PowerPoint</Application>
  <PresentationFormat>On-screen Show (4:3)</PresentationFormat>
  <Paragraphs>576</Paragraphs>
  <Slides>71</Slides>
  <Notes>57</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0" baseType="lpstr">
      <vt:lpstr>ＭＳ Ｐゴシック</vt:lpstr>
      <vt:lpstr>Arial</vt:lpstr>
      <vt:lpstr>Calibri</vt:lpstr>
      <vt:lpstr>Candara</vt:lpstr>
      <vt:lpstr>Comic Sans MS</vt:lpstr>
      <vt:lpstr>Courier New</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Overlap area in images with two different cluster densities</vt:lpstr>
      <vt:lpstr>PowerPoint Presentation</vt:lpstr>
      <vt:lpstr>PowerPoint Presentation</vt:lpstr>
      <vt:lpstr>Example of Simulation</vt:lpstr>
      <vt:lpstr>Interaction Factor with images of different cluster densities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Fenyo</cp:lastModifiedBy>
  <cp:revision>90</cp:revision>
  <dcterms:created xsi:type="dcterms:W3CDTF">2005-06-29T18:18:27Z</dcterms:created>
  <dcterms:modified xsi:type="dcterms:W3CDTF">2018-10-10T19:09:25Z</dcterms:modified>
</cp:coreProperties>
</file>